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7" r:id="rId11"/>
    <p:sldId id="268" r:id="rId12"/>
    <p:sldId id="273" r:id="rId13"/>
    <p:sldId id="361" r:id="rId14"/>
    <p:sldId id="292" r:id="rId15"/>
    <p:sldId id="313" r:id="rId16"/>
    <p:sldId id="293" r:id="rId17"/>
    <p:sldId id="294" r:id="rId18"/>
    <p:sldId id="295" r:id="rId19"/>
    <p:sldId id="296" r:id="rId20"/>
    <p:sldId id="314" r:id="rId21"/>
    <p:sldId id="297" r:id="rId22"/>
    <p:sldId id="315" r:id="rId23"/>
    <p:sldId id="298" r:id="rId24"/>
    <p:sldId id="275" r:id="rId25"/>
    <p:sldId id="299" r:id="rId26"/>
    <p:sldId id="301" r:id="rId27"/>
    <p:sldId id="300" r:id="rId28"/>
    <p:sldId id="308" r:id="rId29"/>
    <p:sldId id="304" r:id="rId30"/>
    <p:sldId id="310" r:id="rId31"/>
    <p:sldId id="305" r:id="rId32"/>
    <p:sldId id="306" r:id="rId33"/>
    <p:sldId id="309" r:id="rId34"/>
    <p:sldId id="307" r:id="rId35"/>
    <p:sldId id="311" r:id="rId36"/>
    <p:sldId id="312" r:id="rId37"/>
    <p:sldId id="316" r:id="rId38"/>
    <p:sldId id="318" r:id="rId39"/>
    <p:sldId id="317" r:id="rId40"/>
    <p:sldId id="320" r:id="rId41"/>
    <p:sldId id="323" r:id="rId42"/>
    <p:sldId id="321" r:id="rId43"/>
    <p:sldId id="353" r:id="rId44"/>
    <p:sldId id="324" r:id="rId45"/>
    <p:sldId id="325" r:id="rId46"/>
    <p:sldId id="326" r:id="rId47"/>
    <p:sldId id="327" r:id="rId48"/>
    <p:sldId id="339" r:id="rId49"/>
    <p:sldId id="341" r:id="rId50"/>
    <p:sldId id="342" r:id="rId51"/>
    <p:sldId id="343" r:id="rId52"/>
    <p:sldId id="344" r:id="rId53"/>
    <p:sldId id="345" r:id="rId54"/>
    <p:sldId id="346" r:id="rId55"/>
    <p:sldId id="355" r:id="rId56"/>
    <p:sldId id="356" r:id="rId57"/>
    <p:sldId id="357" r:id="rId58"/>
    <p:sldId id="340" r:id="rId59"/>
    <p:sldId id="354" r:id="rId60"/>
    <p:sldId id="347" r:id="rId61"/>
    <p:sldId id="348" r:id="rId62"/>
    <p:sldId id="349" r:id="rId63"/>
    <p:sldId id="350" r:id="rId64"/>
    <p:sldId id="351" r:id="rId65"/>
    <p:sldId id="271" r:id="rId66"/>
    <p:sldId id="272" r:id="rId67"/>
    <p:sldId id="359" r:id="rId68"/>
    <p:sldId id="360" r:id="rId69"/>
    <p:sldId id="362" r:id="rId70"/>
    <p:sldId id="358" r:id="rId71"/>
    <p:sldId id="265" r:id="rId72"/>
    <p:sldId id="363" r:id="rId73"/>
    <p:sldId id="364" r:id="rId7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רי סגל" initials="שס" lastIdx="1" clrIdx="0">
    <p:extLst>
      <p:ext uri="{19B8F6BF-5375-455C-9EA6-DF929625EA0E}">
        <p15:presenceInfo xmlns:p15="http://schemas.microsoft.com/office/powerpoint/2012/main" userId="4390e619bee04c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3B83"/>
    <a:srgbClr val="FF0066"/>
    <a:srgbClr val="FF3399"/>
    <a:srgbClr val="14828F"/>
    <a:srgbClr val="136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796" autoAdjust="0"/>
    <p:restoredTop sz="94660"/>
  </p:normalViewPr>
  <p:slideViewPr>
    <p:cSldViewPr snapToGrid="0">
      <p:cViewPr varScale="1">
        <p:scale>
          <a:sx n="81" d="100"/>
          <a:sy n="81" d="100"/>
        </p:scale>
        <p:origin x="74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cs typeface="David" panose="020E0502060401010101" pitchFamily="34" charset="-79"/>
              </a:defRPr>
            </a:lvl1pPr>
          </a:lstStyle>
          <a:p>
            <a:endParaRPr lang="he-IL" dirty="0"/>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cs typeface="David" panose="020E0502060401010101" pitchFamily="34" charset="-79"/>
              </a:defRPr>
            </a:lvl1pPr>
          </a:lstStyle>
          <a:p>
            <a:fld id="{1BE7C5A4-E9E3-4ED2-8835-6D1E28710864}" type="datetimeFigureOut">
              <a:rPr lang="he-IL" smtClean="0"/>
              <a:pPr/>
              <a:t>י"ד/אב/תשפ"ד</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cs typeface="David" panose="020E0502060401010101" pitchFamily="34" charset="-79"/>
              </a:defRPr>
            </a:lvl1pPr>
          </a:lstStyle>
          <a:p>
            <a:endParaRPr lang="he-IL" dirty="0"/>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cs typeface="David" panose="020E0502060401010101" pitchFamily="34" charset="-79"/>
              </a:defRPr>
            </a:lvl1pPr>
          </a:lstStyle>
          <a:p>
            <a:fld id="{9708ED1E-756D-475F-A9C6-7D47C4BFC8DE}" type="slidenum">
              <a:rPr lang="he-IL" smtClean="0"/>
              <a:pPr/>
              <a:t>‹#›</a:t>
            </a:fld>
            <a:endParaRPr lang="he-IL" dirty="0"/>
          </a:p>
        </p:txBody>
      </p:sp>
    </p:spTree>
    <p:extLst>
      <p:ext uri="{BB962C8B-B14F-4D97-AF65-F5344CB8AC3E}">
        <p14:creationId xmlns:p14="http://schemas.microsoft.com/office/powerpoint/2010/main" val="140075017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David" panose="020E0502060401010101" pitchFamily="34" charset="-79"/>
      </a:defRPr>
    </a:lvl1pPr>
    <a:lvl2pPr marL="457200" algn="r" defTabSz="914400" rtl="1" eaLnBrk="1" latinLnBrk="0" hangingPunct="1">
      <a:defRPr sz="1200" kern="1200">
        <a:solidFill>
          <a:schemeClr val="tx1"/>
        </a:solidFill>
        <a:latin typeface="+mn-lt"/>
        <a:ea typeface="+mn-ea"/>
        <a:cs typeface="David" panose="020E0502060401010101" pitchFamily="34" charset="-79"/>
      </a:defRPr>
    </a:lvl2pPr>
    <a:lvl3pPr marL="914400" algn="r" defTabSz="914400" rtl="1" eaLnBrk="1" latinLnBrk="0" hangingPunct="1">
      <a:defRPr sz="1200" kern="1200">
        <a:solidFill>
          <a:schemeClr val="tx1"/>
        </a:solidFill>
        <a:latin typeface="+mn-lt"/>
        <a:ea typeface="+mn-ea"/>
        <a:cs typeface="David" panose="020E0502060401010101" pitchFamily="34" charset="-79"/>
      </a:defRPr>
    </a:lvl3pPr>
    <a:lvl4pPr marL="1371600" algn="r" defTabSz="914400" rtl="1" eaLnBrk="1" latinLnBrk="0" hangingPunct="1">
      <a:defRPr sz="1200" kern="1200">
        <a:solidFill>
          <a:schemeClr val="tx1"/>
        </a:solidFill>
        <a:latin typeface="+mn-lt"/>
        <a:ea typeface="+mn-ea"/>
        <a:cs typeface="David" panose="020E0502060401010101" pitchFamily="34" charset="-79"/>
      </a:defRPr>
    </a:lvl4pPr>
    <a:lvl5pPr marL="1828800" algn="r" defTabSz="914400" rtl="1" eaLnBrk="1" latinLnBrk="0" hangingPunct="1">
      <a:defRPr sz="1200" kern="1200">
        <a:solidFill>
          <a:schemeClr val="tx1"/>
        </a:solidFill>
        <a:latin typeface="+mn-lt"/>
        <a:ea typeface="+mn-ea"/>
        <a:cs typeface="David" panose="020E0502060401010101" pitchFamily="34" charset="-79"/>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7</a:t>
            </a:fld>
            <a:endParaRPr lang="he-IL"/>
          </a:p>
        </p:txBody>
      </p:sp>
    </p:spTree>
    <p:extLst>
      <p:ext uri="{BB962C8B-B14F-4D97-AF65-F5344CB8AC3E}">
        <p14:creationId xmlns:p14="http://schemas.microsoft.com/office/powerpoint/2010/main" val="259984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31</a:t>
            </a:fld>
            <a:endParaRPr lang="he-IL"/>
          </a:p>
        </p:txBody>
      </p:sp>
    </p:spTree>
    <p:extLst>
      <p:ext uri="{BB962C8B-B14F-4D97-AF65-F5344CB8AC3E}">
        <p14:creationId xmlns:p14="http://schemas.microsoft.com/office/powerpoint/2010/main" val="33070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7E42CD-854B-6D2D-0DAE-E3493FE3C9A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DA1A127-835B-4D56-ADE2-6F8AC3D58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260CBFD-334D-2A7B-5700-2F9495F1F1CD}"/>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5" name="מציין מיקום של כותרת תחתונה 4">
            <a:extLst>
              <a:ext uri="{FF2B5EF4-FFF2-40B4-BE49-F238E27FC236}">
                <a16:creationId xmlns:a16="http://schemas.microsoft.com/office/drawing/2014/main" id="{EC72722C-142F-2179-757D-6BEB37682FF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F5C28D-C650-3802-9856-06D84397722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64827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8C0D61-E19E-F455-2D88-E6331D08A9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D8D19B5-FC0B-019D-78BD-4561AFA0915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DBEDB8-6ED6-3F66-3A09-3E75353E5972}"/>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5" name="מציין מיקום של כותרת תחתונה 4">
            <a:extLst>
              <a:ext uri="{FF2B5EF4-FFF2-40B4-BE49-F238E27FC236}">
                <a16:creationId xmlns:a16="http://schemas.microsoft.com/office/drawing/2014/main" id="{57EBE720-C60F-73A8-BBD6-182AE8F4D7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C2761F-C533-6F33-A26D-42B7AC28614E}"/>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90081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165CE9-C5A6-64BB-BC12-585875A10E3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56496BF-44A1-CAC3-1071-0B889E073AD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010E38-F676-EA9E-D86A-E84573280BE1}"/>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5" name="מציין מיקום של כותרת תחתונה 4">
            <a:extLst>
              <a:ext uri="{FF2B5EF4-FFF2-40B4-BE49-F238E27FC236}">
                <a16:creationId xmlns:a16="http://schemas.microsoft.com/office/drawing/2014/main" id="{C2C6F053-6B9D-B2B1-6564-E293202169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63B824-3A5A-3751-FB81-8D3B0AEE068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1760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0904DD-0524-5F08-EF9C-DFEEED6A715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69CB53-D09A-3611-D5AC-6C87D2AD1E9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5F7FE9-63C8-FA2C-B3EF-E36DBB627958}"/>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5" name="מציין מיקום של כותרת תחתונה 4">
            <a:extLst>
              <a:ext uri="{FF2B5EF4-FFF2-40B4-BE49-F238E27FC236}">
                <a16:creationId xmlns:a16="http://schemas.microsoft.com/office/drawing/2014/main" id="{93487228-2585-1CA3-22BD-2B7A641D93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46833B-C5C9-84B5-2EBA-740FF9AE4A04}"/>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11584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0C0A7E-D1D3-B6F5-88B4-338DE290661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751BEC6-60DD-689A-4991-FAA9AA2E7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749785-5F9F-279D-06AD-B06A204A02CC}"/>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5" name="מציין מיקום של כותרת תחתונה 4">
            <a:extLst>
              <a:ext uri="{FF2B5EF4-FFF2-40B4-BE49-F238E27FC236}">
                <a16:creationId xmlns:a16="http://schemas.microsoft.com/office/drawing/2014/main" id="{6C2AB190-1FDC-FAB2-DB7E-7CF328259AC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5FDDF20-C665-B8DB-D64E-6FD6ED3F6229}"/>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0895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63C9A3-DF54-FE1C-6422-3BC8ED04818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713723-652D-0E1A-27D7-5FF0F2B82BD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DC6B0CD-254E-C606-4480-81D1B2DFAC4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6AE3940-2B9E-18E6-7D38-1B767CB0C449}"/>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6" name="מציין מיקום של כותרת תחתונה 5">
            <a:extLst>
              <a:ext uri="{FF2B5EF4-FFF2-40B4-BE49-F238E27FC236}">
                <a16:creationId xmlns:a16="http://schemas.microsoft.com/office/drawing/2014/main" id="{3F4154A9-E830-895A-1265-54F08AEE86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D4E4DCA-A2CC-865C-6B72-0CA61D96201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0479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CBCF8C-7570-CE19-1B78-D31141DF94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4F7F7-FB3B-C4E5-232C-7DC14119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1D2119F-F8F9-FB8F-FCEE-1A819118442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818EE1E-2A42-2DF9-4356-F1CB5CA35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3F82B6E-817A-2802-F36D-AB96D7B73D7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EB6EDA3-95CB-EC8C-59AF-2D256838C640}"/>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8" name="מציין מיקום של כותרת תחתונה 7">
            <a:extLst>
              <a:ext uri="{FF2B5EF4-FFF2-40B4-BE49-F238E27FC236}">
                <a16:creationId xmlns:a16="http://schemas.microsoft.com/office/drawing/2014/main" id="{575D0309-7CA6-5A0F-A4C5-3B2E6711023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5CB08F8-509B-1114-A029-757EF642AB9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6411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611127-B855-3122-A038-AFBC4D8ADBD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F57343F-7237-F181-A165-28F63C6AA4B0}"/>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4" name="מציין מיקום של כותרת תחתונה 3">
            <a:extLst>
              <a:ext uri="{FF2B5EF4-FFF2-40B4-BE49-F238E27FC236}">
                <a16:creationId xmlns:a16="http://schemas.microsoft.com/office/drawing/2014/main" id="{FE9FFCC5-D969-B8B5-0DE9-A1AD4F5D04E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F2AC9B-55CE-9BDE-9566-06631EDDED2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2469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5FD75AC-D4A0-6D84-E39E-C749934A6560}"/>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3" name="מציין מיקום של כותרת תחתונה 2">
            <a:extLst>
              <a:ext uri="{FF2B5EF4-FFF2-40B4-BE49-F238E27FC236}">
                <a16:creationId xmlns:a16="http://schemas.microsoft.com/office/drawing/2014/main" id="{16D31A7D-6809-6F93-4DC4-F94EDE047C6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0C1A0E2-658C-2C66-B54D-E155BCA6B6A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41963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E96316-F230-E64C-BAD2-50E056A22DA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8051EA5-5C56-15A3-FE74-525D9CD04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DAC8584-FDBB-F024-9D55-3F7291F11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FE303B8-8060-FA8D-ED96-3E39BE50C090}"/>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6" name="מציין מיקום של כותרת תחתונה 5">
            <a:extLst>
              <a:ext uri="{FF2B5EF4-FFF2-40B4-BE49-F238E27FC236}">
                <a16:creationId xmlns:a16="http://schemas.microsoft.com/office/drawing/2014/main" id="{8044898F-0104-C113-34B7-EC9B107B9E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127449-566B-07D8-2839-6923D572F3A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40192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2649C6-5E25-D53A-35C6-87AEA520B2F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2A122F-929A-01C7-F6C8-FA25B0A34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6B1840-F187-4EBD-800C-BB88DC18C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1843C1-C914-C60E-E9FB-4D1D1A34A7D6}"/>
              </a:ext>
            </a:extLst>
          </p:cNvPr>
          <p:cNvSpPr>
            <a:spLocks noGrp="1"/>
          </p:cNvSpPr>
          <p:nvPr>
            <p:ph type="dt" sz="half" idx="10"/>
          </p:nvPr>
        </p:nvSpPr>
        <p:spPr/>
        <p:txBody>
          <a:bodyPr/>
          <a:lstStyle/>
          <a:p>
            <a:fld id="{7110408D-4D6A-4233-B901-A42DB29C59AC}" type="datetimeFigureOut">
              <a:rPr lang="he-IL" smtClean="0"/>
              <a:t>י"ד/אב/תשפ"ד</a:t>
            </a:fld>
            <a:endParaRPr lang="he-IL"/>
          </a:p>
        </p:txBody>
      </p:sp>
      <p:sp>
        <p:nvSpPr>
          <p:cNvPr id="6" name="מציין מיקום של כותרת תחתונה 5">
            <a:extLst>
              <a:ext uri="{FF2B5EF4-FFF2-40B4-BE49-F238E27FC236}">
                <a16:creationId xmlns:a16="http://schemas.microsoft.com/office/drawing/2014/main" id="{7D1525E2-5329-4A67-5A3B-EE4911F7B6D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D1DA7D9-96BD-0510-F76E-4FD08002145D}"/>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56053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9001D01-E8C3-5230-15DA-5597A45671C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5D55A04-9857-2BE8-38A8-1BF940B92E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4" name="מציין מיקום של תאריך 3">
            <a:extLst>
              <a:ext uri="{FF2B5EF4-FFF2-40B4-BE49-F238E27FC236}">
                <a16:creationId xmlns:a16="http://schemas.microsoft.com/office/drawing/2014/main" id="{AEB69D6A-46D7-D601-A15D-A87B7E5776E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cs typeface="David" panose="020E0502060401010101" pitchFamily="34" charset="-79"/>
              </a:defRPr>
            </a:lvl1pPr>
          </a:lstStyle>
          <a:p>
            <a:fld id="{7110408D-4D6A-4233-B901-A42DB29C59AC}" type="datetimeFigureOut">
              <a:rPr lang="he-IL" smtClean="0"/>
              <a:pPr/>
              <a:t>י"ד/אב/תשפ"ד</a:t>
            </a:fld>
            <a:endParaRPr lang="he-IL" dirty="0"/>
          </a:p>
        </p:txBody>
      </p:sp>
      <p:sp>
        <p:nvSpPr>
          <p:cNvPr id="5" name="מציין מיקום של כותרת תחתונה 4">
            <a:extLst>
              <a:ext uri="{FF2B5EF4-FFF2-40B4-BE49-F238E27FC236}">
                <a16:creationId xmlns:a16="http://schemas.microsoft.com/office/drawing/2014/main" id="{227796CF-95EE-E326-CDB8-C093D414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cs typeface="David" panose="020E0502060401010101" pitchFamily="34" charset="-79"/>
              </a:defRPr>
            </a:lvl1pPr>
          </a:lstStyle>
          <a:p>
            <a:endParaRPr lang="he-IL" dirty="0"/>
          </a:p>
        </p:txBody>
      </p:sp>
      <p:sp>
        <p:nvSpPr>
          <p:cNvPr id="6" name="מציין מיקום של מספר שקופית 5">
            <a:extLst>
              <a:ext uri="{FF2B5EF4-FFF2-40B4-BE49-F238E27FC236}">
                <a16:creationId xmlns:a16="http://schemas.microsoft.com/office/drawing/2014/main" id="{AB1B4E16-E6E0-8AE2-1165-71D957C2C7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cs typeface="David" panose="020E0502060401010101" pitchFamily="34" charset="-79"/>
              </a:defRPr>
            </a:lvl1pPr>
          </a:lstStyle>
          <a:p>
            <a:fld id="{7D85AF8A-98B4-4740-B4A2-423206EB25BD}" type="slidenum">
              <a:rPr lang="he-IL" smtClean="0"/>
              <a:pPr/>
              <a:t>‹#›</a:t>
            </a:fld>
            <a:endParaRPr lang="he-IL" dirty="0"/>
          </a:p>
        </p:txBody>
      </p:sp>
    </p:spTree>
    <p:extLst>
      <p:ext uri="{BB962C8B-B14F-4D97-AF65-F5344CB8AC3E}">
        <p14:creationId xmlns:p14="http://schemas.microsoft.com/office/powerpoint/2010/main" val="1893668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David" panose="020E0502060401010101" pitchFamily="34" charset="-79"/>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David" panose="020E0502060401010101" pitchFamily="34" charset="-79"/>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David" panose="020E0502060401010101" pitchFamily="34" charset="-79"/>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David" panose="020E0502060401010101" pitchFamily="34" charset="-79"/>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David" panose="020E0502060401010101" pitchFamily="34" charset="-79"/>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Spring%20Framework.ppt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www.hamichlol.org.il/%D7%AA%D7%95%D7%90%D7%A8_%D7%A9%D7%95%D7%95%D7%94_%D7%A2%D7%A8%D7%9A" TargetMode="External"/><Relationship Id="rId2" Type="http://schemas.openxmlformats.org/officeDocument/2006/relationships/hyperlink" Target="https://www.hamichlol.org.il/%D7%9E%D7%9B%D7%95%D7%9F_%D7%91%D7%99%D7%AA_%D7%99%D7%A2%D7%A7%D7%91_%D7%9C%D7%9E%D7%95%D7%A8%D7%95%D7%AA#cite_note-:2-26"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hamichlol.org.il/%D7%9E%D7%9B%D7%95%D7%9F_%D7%91%D7%99%D7%AA_%D7%99%D7%A2%D7%A7%D7%91_%D7%9C%D7%9E%D7%95%D7%A8%D7%95%D7%AA" TargetMode="External"/><Relationship Id="rId4" Type="http://schemas.openxmlformats.org/officeDocument/2006/relationships/hyperlink" Target="https://www.hamichlol.org.il/%D7%9E%D7%9B%D7%95%D7%9F_%D7%91%D7%99%D7%AA_%D7%99%D7%A2%D7%A7%D7%91_%D7%9C%D7%9E%D7%95%D7%A8%D7%95%D7%AA#cite_note-27"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1502;&#1510;&#1490;&#1514;%20&#1500;&#1492;&#1506;&#1500;&#1488;&#1514;%20&#1488;&#1508;&#1500;&#1511;&#1510;&#1497;&#1497;&#1514;%20ANGULAR%20&#1500;&#1506;&#1504;&#1503;%20RENDER.pptx"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7310-2587-2662-8D6C-ABF9470EEB1A}"/>
              </a:ext>
            </a:extLst>
          </p:cNvPr>
          <p:cNvSpPr>
            <a:spLocks noGrp="1"/>
          </p:cNvSpPr>
          <p:nvPr>
            <p:ph type="ctrTitle"/>
          </p:nvPr>
        </p:nvSpPr>
        <p:spPr/>
        <p:txBody>
          <a:bodyPr/>
          <a:lstStyle/>
          <a:p>
            <a:pPr rtl="0"/>
            <a:r>
              <a:rPr lang="iw-IL" dirty="0">
                <a:solidFill>
                  <a:srgbClr val="F73B83"/>
                </a:solidFill>
                <a:cs typeface="David" panose="020E0502060401010101" pitchFamily="34" charset="-79"/>
              </a:rPr>
              <a:t>פרויקט </a:t>
            </a:r>
            <a:r>
              <a:rPr lang="he-IL" dirty="0">
                <a:solidFill>
                  <a:srgbClr val="F73B83"/>
                </a:solidFill>
                <a:cs typeface="David" panose="020E0502060401010101" pitchFamily="34" charset="-79"/>
              </a:rPr>
              <a:t>סמינר הישן</a:t>
            </a:r>
          </a:p>
        </p:txBody>
      </p:sp>
      <p:pic>
        <p:nvPicPr>
          <p:cNvPr id="3" name="תמונה 2">
            <a:extLst>
              <a:ext uri="{FF2B5EF4-FFF2-40B4-BE49-F238E27FC236}">
                <a16:creationId xmlns:a16="http://schemas.microsoft.com/office/drawing/2014/main" id="{250B32A3-2F11-4A8B-9AD3-2172AE8F9DB4}"/>
              </a:ext>
            </a:extLst>
          </p:cNvPr>
          <p:cNvPicPr>
            <a:picLocks noChangeAspect="1"/>
          </p:cNvPicPr>
          <p:nvPr/>
        </p:nvPicPr>
        <p:blipFill>
          <a:blip r:embed="rId2"/>
          <a:stretch>
            <a:fillRect/>
          </a:stretch>
        </p:blipFill>
        <p:spPr>
          <a:xfrm>
            <a:off x="176756" y="5392133"/>
            <a:ext cx="5878036" cy="1484722"/>
          </a:xfrm>
          <a:prstGeom prst="rect">
            <a:avLst/>
          </a:prstGeom>
        </p:spPr>
      </p:pic>
    </p:spTree>
    <p:extLst>
      <p:ext uri="{BB962C8B-B14F-4D97-AF65-F5344CB8AC3E}">
        <p14:creationId xmlns:p14="http://schemas.microsoft.com/office/powerpoint/2010/main" val="267426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38E94E-54A3-391E-AFE7-8457467F0503}"/>
              </a:ext>
            </a:extLst>
          </p:cNvPr>
          <p:cNvSpPr>
            <a:spLocks noGrp="1"/>
          </p:cNvSpPr>
          <p:nvPr>
            <p:ph type="title"/>
          </p:nvPr>
        </p:nvSpPr>
        <p:spPr/>
        <p:txBody>
          <a:bodyPr/>
          <a:lstStyle/>
          <a:p>
            <a:pPr algn="ctr"/>
            <a:r>
              <a:rPr lang="he-IL" dirty="0">
                <a:solidFill>
                  <a:srgbClr val="F73B83"/>
                </a:solidFill>
                <a:cs typeface="David" panose="020E0502060401010101" pitchFamily="34" charset="-79"/>
              </a:rPr>
              <a:t>שלב א': הכרת החברה והפרויקט</a:t>
            </a:r>
          </a:p>
        </p:txBody>
      </p:sp>
      <p:sp>
        <p:nvSpPr>
          <p:cNvPr id="3" name="מציין מיקום תוכן 2">
            <a:extLst>
              <a:ext uri="{FF2B5EF4-FFF2-40B4-BE49-F238E27FC236}">
                <a16:creationId xmlns:a16="http://schemas.microsoft.com/office/drawing/2014/main" id="{70B83FC5-809A-7F64-65A9-AB1B8DBDDC17}"/>
              </a:ext>
            </a:extLst>
          </p:cNvPr>
          <p:cNvSpPr>
            <a:spLocks noGrp="1"/>
          </p:cNvSpPr>
          <p:nvPr>
            <p:ph idx="1"/>
          </p:nvPr>
        </p:nvSpPr>
        <p:spPr/>
        <p:txBody>
          <a:bodyPr/>
          <a:lstStyle/>
          <a:p>
            <a:pPr marL="0" indent="0">
              <a:buNone/>
            </a:pPr>
            <a:r>
              <a:rPr lang="he-IL" dirty="0">
                <a:latin typeface="David" panose="020E0502060401010101" pitchFamily="34" charset="-79"/>
                <a:cs typeface="David" panose="020E0502060401010101" pitchFamily="34" charset="-79"/>
              </a:rPr>
              <a:t>ראשית הגעתינו לחברה התקיים כנס הסברה להצגת הלקוחות והפרויקטים בחברה.</a:t>
            </a:r>
          </a:p>
          <a:p>
            <a:pPr marL="0" indent="0">
              <a:buNone/>
            </a:pPr>
            <a:r>
              <a:rPr lang="he-IL" dirty="0">
                <a:latin typeface="David" panose="020E0502060401010101" pitchFamily="34" charset="-79"/>
                <a:cs typeface="David" panose="020E0502060401010101" pitchFamily="34" charset="-79"/>
              </a:rPr>
              <a:t>בכנס זה חולקנו לצוותות לפי פרויקטים ולאחר הכרות עם ראש הצוות התחילה העבודה במתודולוגיית </a:t>
            </a:r>
            <a:r>
              <a:rPr lang="he-IL" dirty="0" err="1">
                <a:latin typeface="David" panose="020E0502060401010101" pitchFamily="34" charset="-79"/>
                <a:cs typeface="David" panose="020E0502060401010101" pitchFamily="34" charset="-79"/>
              </a:rPr>
              <a:t>אדג'ייל</a:t>
            </a:r>
            <a:r>
              <a:rPr lang="en-US" dirty="0">
                <a:latin typeface="David" panose="020E0502060401010101" pitchFamily="34" charset="-79"/>
                <a:cs typeface="David" panose="020E0502060401010101" pitchFamily="34" charset="-79"/>
              </a:rPr>
              <a:t> </a:t>
            </a:r>
            <a:r>
              <a:rPr lang="en-US" dirty="0" err="1">
                <a:latin typeface="David" panose="020E0502060401010101" pitchFamily="34" charset="-79"/>
                <a:cs typeface="David" panose="020E0502060401010101" pitchFamily="34" charset="-79"/>
              </a:rPr>
              <a:t>Adgile</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a:t>
            </a:r>
          </a:p>
        </p:txBody>
      </p:sp>
      <p:pic>
        <p:nvPicPr>
          <p:cNvPr id="4" name="תמונה 3">
            <a:extLst>
              <a:ext uri="{FF2B5EF4-FFF2-40B4-BE49-F238E27FC236}">
                <a16:creationId xmlns:a16="http://schemas.microsoft.com/office/drawing/2014/main" id="{AF14C319-77F0-45F1-8F85-848C25A40F47}"/>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167784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p:txBody>
          <a:bodyPr/>
          <a:lstStyle/>
          <a:p>
            <a:pPr algn="ctr"/>
            <a:r>
              <a:rPr lang="he-IL" dirty="0">
                <a:solidFill>
                  <a:srgbClr val="F73B83"/>
                </a:solidFill>
                <a:cs typeface="David" panose="020E0502060401010101" pitchFamily="34" charset="-79"/>
              </a:rPr>
              <a:t>שלב ב': </a:t>
            </a:r>
            <a:r>
              <a:rPr lang="he-IL" dirty="0" err="1">
                <a:solidFill>
                  <a:srgbClr val="F73B83"/>
                </a:solidFill>
                <a:cs typeface="David" panose="020E0502060401010101" pitchFamily="34" charset="-79"/>
              </a:rPr>
              <a:t>איפיון</a:t>
            </a:r>
            <a:r>
              <a:rPr lang="he-IL" dirty="0">
                <a:solidFill>
                  <a:srgbClr val="F73B83"/>
                </a:solidFill>
                <a:cs typeface="David" panose="020E0502060401010101" pitchFamily="34" charset="-79"/>
              </a:rPr>
              <a:t> ודרישות</a:t>
            </a:r>
            <a:endParaRPr lang="he-IL" dirty="0">
              <a:solidFill>
                <a:srgbClr val="F73B83"/>
              </a:solidFill>
            </a:endParaRPr>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p:txBody>
          <a:bodyPr/>
          <a:lstStyle/>
          <a:p>
            <a:pPr marL="0" indent="0">
              <a:buNone/>
            </a:pPr>
            <a:r>
              <a:rPr lang="he-IL" dirty="0">
                <a:latin typeface="David" panose="020E0502060401010101" pitchFamily="34" charset="-79"/>
                <a:cs typeface="David" panose="020E0502060401010101" pitchFamily="34" charset="-79"/>
              </a:rPr>
              <a:t>לאחר שיחות מול הלקוח, הופק </a:t>
            </a:r>
            <a:r>
              <a:rPr lang="he-IL" dirty="0" err="1">
                <a:latin typeface="David" panose="020E0502060401010101" pitchFamily="34" charset="-79"/>
                <a:cs typeface="David" panose="020E0502060401010101" pitchFamily="34" charset="-79"/>
              </a:rPr>
              <a:t>איפיון</a:t>
            </a:r>
            <a:r>
              <a:rPr lang="he-IL" dirty="0">
                <a:latin typeface="David" panose="020E0502060401010101" pitchFamily="34" charset="-79"/>
                <a:cs typeface="David" panose="020E0502060401010101" pitchFamily="34" charset="-79"/>
              </a:rPr>
              <a:t> עבור הפרויקט ע"י ה-</a:t>
            </a:r>
            <a:r>
              <a:rPr lang="en-US" dirty="0">
                <a:latin typeface="David" panose="020E0502060401010101" pitchFamily="34" charset="-79"/>
                <a:cs typeface="David" panose="020E0502060401010101" pitchFamily="34" charset="-79"/>
              </a:rPr>
              <a:t>CTO</a:t>
            </a:r>
            <a:r>
              <a:rPr lang="he-IL" dirty="0">
                <a:latin typeface="David" panose="020E0502060401010101" pitchFamily="34" charset="-79"/>
                <a:cs typeface="David" panose="020E0502060401010101" pitchFamily="34" charset="-79"/>
              </a:rPr>
              <a:t> של </a:t>
            </a:r>
            <a:r>
              <a:rPr lang="en-US" dirty="0" err="1">
                <a:latin typeface="David" panose="020E0502060401010101" pitchFamily="34" charset="-79"/>
                <a:cs typeface="David" panose="020E0502060401010101" pitchFamily="34" charset="-79"/>
              </a:rPr>
              <a:t>Diversitech</a:t>
            </a:r>
            <a:r>
              <a:rPr lang="he-IL" dirty="0">
                <a:latin typeface="David" panose="020E0502060401010101" pitchFamily="34" charset="-79"/>
                <a:cs typeface="David" panose="020E0502060401010101" pitchFamily="34" charset="-79"/>
              </a:rPr>
              <a:t>.</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אנו קיבלנו את </a:t>
            </a:r>
            <a:r>
              <a:rPr lang="he-IL" dirty="0" err="1">
                <a:latin typeface="David" panose="020E0502060401010101" pitchFamily="34" charset="-79"/>
                <a:cs typeface="David" panose="020E0502060401010101" pitchFamily="34" charset="-79"/>
              </a:rPr>
              <a:t>האיפיון</a:t>
            </a:r>
            <a:r>
              <a:rPr lang="he-IL" dirty="0">
                <a:latin typeface="David" panose="020E0502060401010101" pitchFamily="34" charset="-79"/>
                <a:cs typeface="David" panose="020E0502060401010101" pitchFamily="34" charset="-79"/>
              </a:rPr>
              <a:t> במסמכי </a:t>
            </a:r>
            <a:r>
              <a:rPr lang="en-US" dirty="0">
                <a:latin typeface="David" panose="020E0502060401010101" pitchFamily="34" charset="-79"/>
                <a:cs typeface="David" panose="020E0502060401010101" pitchFamily="34" charset="-79"/>
              </a:rPr>
              <a:t>word </a:t>
            </a:r>
            <a:r>
              <a:rPr lang="he-IL" dirty="0">
                <a:latin typeface="David" panose="020E0502060401010101" pitchFamily="34" charset="-79"/>
                <a:cs typeface="David" panose="020E0502060401010101" pitchFamily="34" charset="-79"/>
              </a:rPr>
              <a:t> ב – </a:t>
            </a:r>
            <a:r>
              <a:rPr lang="en-US" dirty="0">
                <a:latin typeface="David" panose="020E0502060401010101" pitchFamily="34" charset="-79"/>
                <a:cs typeface="David" panose="020E0502060401010101" pitchFamily="34" charset="-79"/>
              </a:rPr>
              <a:t>google drive</a:t>
            </a:r>
            <a:r>
              <a:rPr lang="he-IL" dirty="0">
                <a:latin typeface="David" panose="020E0502060401010101" pitchFamily="34" charset="-79"/>
                <a:cs typeface="David" panose="020E0502060401010101" pitchFamily="34" charset="-79"/>
              </a:rPr>
              <a:t> </a:t>
            </a:r>
          </a:p>
        </p:txBody>
      </p:sp>
      <p:pic>
        <p:nvPicPr>
          <p:cNvPr id="4" name="תמונה 3">
            <a:extLst>
              <a:ext uri="{FF2B5EF4-FFF2-40B4-BE49-F238E27FC236}">
                <a16:creationId xmlns:a16="http://schemas.microsoft.com/office/drawing/2014/main" id="{38C28F55-D172-454D-B039-0BF258DA5E31}"/>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91583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a:xfrm>
            <a:off x="838200" y="355699"/>
            <a:ext cx="10515600" cy="1325563"/>
          </a:xfrm>
        </p:spPr>
        <p:txBody>
          <a:bodyPr/>
          <a:lstStyle/>
          <a:p>
            <a:pPr algn="ctr"/>
            <a:r>
              <a:rPr lang="he-IL" dirty="0">
                <a:solidFill>
                  <a:srgbClr val="F73B83"/>
                </a:solidFill>
                <a:cs typeface="David" panose="020E0502060401010101" pitchFamily="34" charset="-79"/>
              </a:rPr>
              <a:t>שלב ג': תכנון</a:t>
            </a:r>
            <a:endParaRPr lang="he-IL" dirty="0">
              <a:solidFill>
                <a:srgbClr val="F73B83"/>
              </a:solidFill>
            </a:endParaRPr>
          </a:p>
        </p:txBody>
      </p:sp>
      <p:sp>
        <p:nvSpPr>
          <p:cNvPr id="11" name="תיבת טקסט 10">
            <a:extLst>
              <a:ext uri="{FF2B5EF4-FFF2-40B4-BE49-F238E27FC236}">
                <a16:creationId xmlns:a16="http://schemas.microsoft.com/office/drawing/2014/main" id="{3E8C0479-74A8-4A7E-92D0-445EDEE3EFBC}"/>
              </a:ext>
            </a:extLst>
          </p:cNvPr>
          <p:cNvSpPr txBox="1"/>
          <p:nvPr/>
        </p:nvSpPr>
        <p:spPr>
          <a:xfrm>
            <a:off x="556181" y="1828800"/>
            <a:ext cx="11142483" cy="2616101"/>
          </a:xfrm>
          <a:prstGeom prst="rect">
            <a:avLst/>
          </a:prstGeom>
          <a:noFill/>
        </p:spPr>
        <p:txBody>
          <a:bodyPr wrap="square" rtlCol="1">
            <a:spAutoFit/>
          </a:bodyPr>
          <a:lstStyle/>
          <a:p>
            <a:r>
              <a:rPr lang="he-IL" sz="3200" dirty="0">
                <a:latin typeface="David" panose="020E0502060401010101" pitchFamily="34" charset="-79"/>
                <a:cs typeface="David" panose="020E0502060401010101" pitchFamily="34" charset="-79"/>
              </a:rPr>
              <a:t>במסגרת הכנת תוכניות העבודה וארכיטקטורת המערכת נדרשתי לחקור את טכנולוגיית </a:t>
            </a:r>
            <a:r>
              <a:rPr lang="en-US" sz="3200" dirty="0">
                <a:latin typeface="David" panose="020E0502060401010101" pitchFamily="34" charset="-79"/>
                <a:cs typeface="David" panose="020E0502060401010101" pitchFamily="34" charset="-79"/>
              </a:rPr>
              <a:t>spring framework</a:t>
            </a:r>
            <a:r>
              <a:rPr lang="he-IL" sz="3200" dirty="0">
                <a:latin typeface="David" panose="020E0502060401010101" pitchFamily="34" charset="-79"/>
                <a:cs typeface="David" panose="020E0502060401010101" pitchFamily="34" charset="-79"/>
              </a:rPr>
              <a:t> ולמסור </a:t>
            </a:r>
            <a:r>
              <a:rPr lang="en-US" sz="3200" dirty="0">
                <a:latin typeface="David" panose="020E0502060401010101" pitchFamily="34" charset="-79"/>
                <a:cs typeface="David" panose="020E0502060401010101" pitchFamily="34" charset="-79"/>
              </a:rPr>
              <a:t>session </a:t>
            </a:r>
            <a:r>
              <a:rPr lang="he-IL" sz="3200" dirty="0">
                <a:latin typeface="David" panose="020E0502060401010101" pitchFamily="34" charset="-79"/>
                <a:cs typeface="David" panose="020E0502060401010101" pitchFamily="34" charset="-79"/>
              </a:rPr>
              <a:t> בנושא כדי להביא את הצוות להבנה בטכנולוגיה וליכולת פיתוח בה </a:t>
            </a:r>
            <a:br>
              <a:rPr lang="en-US" sz="3200" dirty="0">
                <a:latin typeface="David" panose="020E0502060401010101" pitchFamily="34" charset="-79"/>
                <a:cs typeface="David" panose="020E0502060401010101" pitchFamily="34" charset="-79"/>
              </a:rPr>
            </a:br>
            <a:r>
              <a:rPr lang="he-IL" sz="3200" dirty="0">
                <a:latin typeface="David" panose="020E0502060401010101" pitchFamily="34" charset="-79"/>
                <a:cs typeface="David" panose="020E0502060401010101" pitchFamily="34" charset="-79"/>
              </a:rPr>
              <a:t>להלן הקישור למצגת של המסירה:</a:t>
            </a:r>
          </a:p>
          <a:p>
            <a:br>
              <a:rPr lang="en-US" dirty="0"/>
            </a:br>
            <a:r>
              <a:rPr lang="en-US" dirty="0">
                <a:hlinkClick r:id="rId2" action="ppaction://hlinkpres?slideindex=1&amp;slidetitle="/>
              </a:rPr>
              <a:t>Spring Framework.pptx</a:t>
            </a:r>
            <a:endParaRPr lang="he-IL" sz="3200" dirty="0">
              <a:cs typeface="David" panose="020E0502060401010101" pitchFamily="34" charset="-79"/>
            </a:endParaRPr>
          </a:p>
        </p:txBody>
      </p:sp>
      <p:pic>
        <p:nvPicPr>
          <p:cNvPr id="4" name="תמונה 3">
            <a:extLst>
              <a:ext uri="{FF2B5EF4-FFF2-40B4-BE49-F238E27FC236}">
                <a16:creationId xmlns:a16="http://schemas.microsoft.com/office/drawing/2014/main" id="{378A7A65-7B16-4A2E-A16A-0865663BF52D}"/>
              </a:ext>
            </a:extLst>
          </p:cNvPr>
          <p:cNvPicPr>
            <a:picLocks noChangeAspect="1"/>
          </p:cNvPicPr>
          <p:nvPr/>
        </p:nvPicPr>
        <p:blipFill>
          <a:blip r:embed="rId3"/>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28580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a:xfrm>
            <a:off x="838200" y="355699"/>
            <a:ext cx="10515600" cy="1325563"/>
          </a:xfrm>
        </p:spPr>
        <p:txBody>
          <a:bodyPr/>
          <a:lstStyle/>
          <a:p>
            <a:pPr algn="ctr"/>
            <a:r>
              <a:rPr lang="he-IL" dirty="0">
                <a:solidFill>
                  <a:srgbClr val="F73B83"/>
                </a:solidFill>
                <a:cs typeface="David" panose="020E0502060401010101" pitchFamily="34" charset="-79"/>
              </a:rPr>
              <a:t>שלב ג': תכנון</a:t>
            </a:r>
            <a:endParaRPr lang="he-IL" dirty="0">
              <a:solidFill>
                <a:srgbClr val="F73B83"/>
              </a:solidFill>
            </a:endParaRPr>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a:xfrm>
            <a:off x="5878335" y="1535776"/>
            <a:ext cx="6177519" cy="3092785"/>
          </a:xfrm>
        </p:spPr>
        <p:txBody>
          <a:bodyPr>
            <a:normAutofit/>
          </a:bodyPr>
          <a:lstStyle/>
          <a:p>
            <a:pPr marL="0" indent="0">
              <a:buNone/>
            </a:pPr>
            <a:r>
              <a:rPr lang="he-IL" dirty="0">
                <a:latin typeface="David" panose="020E0502060401010101" pitchFamily="34" charset="-79"/>
                <a:cs typeface="David" panose="020E0502060401010101" pitchFamily="34" charset="-79"/>
              </a:rPr>
              <a:t>בשלב ראשון תכננתי את המשימות שקיבלתי לתתי משימות מעשיות במסגרת תיכנון זה תכננתי גם את השכבות הנדרשות.</a:t>
            </a:r>
          </a:p>
        </p:txBody>
      </p:sp>
      <p:pic>
        <p:nvPicPr>
          <p:cNvPr id="6" name="תמונה 5">
            <a:extLst>
              <a:ext uri="{FF2B5EF4-FFF2-40B4-BE49-F238E27FC236}">
                <a16:creationId xmlns:a16="http://schemas.microsoft.com/office/drawing/2014/main" id="{C2913CF4-D86B-4079-83EF-0DE1AA38D3DC}"/>
              </a:ext>
            </a:extLst>
          </p:cNvPr>
          <p:cNvPicPr>
            <a:picLocks noChangeAspect="1"/>
          </p:cNvPicPr>
          <p:nvPr/>
        </p:nvPicPr>
        <p:blipFill>
          <a:blip r:embed="rId2"/>
          <a:stretch>
            <a:fillRect/>
          </a:stretch>
        </p:blipFill>
        <p:spPr>
          <a:xfrm>
            <a:off x="5993583" y="2946123"/>
            <a:ext cx="2474839" cy="3768529"/>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414C9A6A-70CE-4366-8B20-F3BAB807DAE9}"/>
              </a:ext>
            </a:extLst>
          </p:cNvPr>
          <p:cNvPicPr>
            <a:picLocks noChangeAspect="1"/>
          </p:cNvPicPr>
          <p:nvPr/>
        </p:nvPicPr>
        <p:blipFill>
          <a:blip r:embed="rId3"/>
          <a:stretch>
            <a:fillRect/>
          </a:stretch>
        </p:blipFill>
        <p:spPr>
          <a:xfrm>
            <a:off x="136147" y="1129208"/>
            <a:ext cx="2972058" cy="5578323"/>
          </a:xfrm>
          <a:prstGeom prst="rect">
            <a:avLst/>
          </a:prstGeom>
          <a:ln>
            <a:noFill/>
          </a:ln>
          <a:effectLst>
            <a:outerShdw blurRad="292100" dist="139700" dir="2700000" algn="tl" rotWithShape="0">
              <a:srgbClr val="333333">
                <a:alpha val="65000"/>
              </a:srgbClr>
            </a:outerShdw>
          </a:effectLst>
        </p:spPr>
      </p:pic>
      <p:pic>
        <p:nvPicPr>
          <p:cNvPr id="4" name="תמונה 3">
            <a:extLst>
              <a:ext uri="{FF2B5EF4-FFF2-40B4-BE49-F238E27FC236}">
                <a16:creationId xmlns:a16="http://schemas.microsoft.com/office/drawing/2014/main" id="{1B472C9E-4B4D-4718-8744-97ED481CFC58}"/>
              </a:ext>
            </a:extLst>
          </p:cNvPr>
          <p:cNvPicPr>
            <a:picLocks noChangeAspect="1"/>
          </p:cNvPicPr>
          <p:nvPr/>
        </p:nvPicPr>
        <p:blipFill>
          <a:blip r:embed="rId4"/>
          <a:stretch>
            <a:fillRect/>
          </a:stretch>
        </p:blipFill>
        <p:spPr>
          <a:xfrm>
            <a:off x="3173001" y="2605275"/>
            <a:ext cx="2705334" cy="4046571"/>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9B71364A-0BA7-4CBE-A689-F98106C9AAFC}"/>
              </a:ext>
            </a:extLst>
          </p:cNvPr>
          <p:cNvPicPr>
            <a:picLocks noChangeAspect="1"/>
          </p:cNvPicPr>
          <p:nvPr/>
        </p:nvPicPr>
        <p:blipFill>
          <a:blip r:embed="rId5"/>
          <a:stretch>
            <a:fillRect/>
          </a:stretch>
        </p:blipFill>
        <p:spPr>
          <a:xfrm>
            <a:off x="8243738" y="270915"/>
            <a:ext cx="3633675" cy="917823"/>
          </a:xfrm>
          <a:prstGeom prst="rect">
            <a:avLst/>
          </a:prstGeom>
        </p:spPr>
      </p:pic>
    </p:spTree>
    <p:extLst>
      <p:ext uri="{BB962C8B-B14F-4D97-AF65-F5344CB8AC3E}">
        <p14:creationId xmlns:p14="http://schemas.microsoft.com/office/powerpoint/2010/main" val="408005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3598459021"/>
              </p:ext>
            </p:extLst>
          </p:nvPr>
        </p:nvGraphicFramePr>
        <p:xfrm>
          <a:off x="963444" y="1334803"/>
          <a:ext cx="10499551" cy="509219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780623">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913438">
                  <a:extLst>
                    <a:ext uri="{9D8B030D-6E8A-4147-A177-3AD203B41FA5}">
                      <a16:colId xmlns:a16="http://schemas.microsoft.com/office/drawing/2014/main" val="571557810"/>
                    </a:ext>
                  </a:extLst>
                </a:gridCol>
                <a:gridCol w="4330746">
                  <a:extLst>
                    <a:ext uri="{9D8B030D-6E8A-4147-A177-3AD203B41FA5}">
                      <a16:colId xmlns:a16="http://schemas.microsoft.com/office/drawing/2014/main" val="2534055599"/>
                    </a:ext>
                  </a:extLst>
                </a:gridCol>
              </a:tblGrid>
              <a:tr h="407924">
                <a:tc>
                  <a:txBody>
                    <a:bodyPr/>
                    <a:lstStyle/>
                    <a:p>
                      <a:pPr rtl="1"/>
                      <a:r>
                        <a:rPr lang="he-IL" sz="2000" dirty="0">
                          <a:cs typeface="David" panose="020E0502060401010101" pitchFamily="34" charset="-79"/>
                        </a:rPr>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David" panose="020E0502060401010101" pitchFamily="34" charset="-79"/>
                          <a:ea typeface="Arial"/>
                          <a:cs typeface="David" panose="020E0502060401010101" pitchFamily="34" charset="-79"/>
                          <a:sym typeface="Arial"/>
                        </a:rPr>
                        <a:t>החלק הסופי במוצ</a:t>
                      </a:r>
                      <a:r>
                        <a:rPr lang="he-IL" sz="2000" dirty="0">
                          <a:solidFill>
                            <a:schemeClr val="bg1"/>
                          </a:solidFill>
                          <a:latin typeface="David" panose="020E0502060401010101" pitchFamily="34" charset="-79"/>
                          <a:ea typeface="Arial"/>
                          <a:cs typeface="David" panose="020E0502060401010101" pitchFamily="34" charset="-79"/>
                          <a:sym typeface="Arial"/>
                        </a:rPr>
                        <a:t>ר:</a:t>
                      </a:r>
                      <a:endParaRPr lang="iw-IL" sz="2000" dirty="0">
                        <a:solidFill>
                          <a:srgbClr val="000000"/>
                        </a:solidFill>
                        <a:latin typeface="David" panose="020E0502060401010101" pitchFamily="34" charset="-79"/>
                        <a:ea typeface="Arial"/>
                        <a:cs typeface="David" panose="020E0502060401010101" pitchFamily="34" charset="-79"/>
                        <a:sym typeface="Arial"/>
                      </a:endParaRPr>
                    </a:p>
                  </a:txBody>
                  <a:tcPr marT="50292" marB="50292">
                    <a:solidFill>
                      <a:srgbClr val="14828F"/>
                    </a:solidFill>
                  </a:tcPr>
                </a:tc>
                <a:tc>
                  <a:txBody>
                    <a:bodyPr/>
                    <a:lstStyle/>
                    <a:p>
                      <a:pPr rtl="1"/>
                      <a:r>
                        <a:rPr lang="he-IL" sz="2000" dirty="0">
                          <a:solidFill>
                            <a:schemeClr val="bg1"/>
                          </a:solidFill>
                          <a:cs typeface="David" panose="020E0502060401010101" pitchFamily="34" charset="-79"/>
                        </a:rPr>
                        <a:t>הטכנולוגיה</a:t>
                      </a:r>
                    </a:p>
                  </a:txBody>
                  <a:tcPr marT="50292" marB="50292">
                    <a:solidFill>
                      <a:srgbClr val="14828F"/>
                    </a:solidFill>
                  </a:tcPr>
                </a:tc>
                <a:tc>
                  <a:txBody>
                    <a:bodyPr/>
                    <a:lstStyle/>
                    <a:p>
                      <a:pPr rtl="1"/>
                      <a:r>
                        <a:rPr lang="he-IL" sz="2000" dirty="0">
                          <a:cs typeface="David" panose="020E0502060401010101" pitchFamily="34" charset="-79"/>
                        </a:rPr>
                        <a:t>השפה</a:t>
                      </a:r>
                    </a:p>
                  </a:txBody>
                  <a:tcPr marT="50292" marB="50292">
                    <a:solidFill>
                      <a:srgbClr val="14828F"/>
                    </a:solidFill>
                  </a:tcPr>
                </a:tc>
                <a:tc>
                  <a:txBody>
                    <a:bodyPr/>
                    <a:lstStyle/>
                    <a:p>
                      <a:pPr rtl="1"/>
                      <a:r>
                        <a:rPr lang="he-IL" sz="2000" dirty="0">
                          <a:cs typeface="David" panose="020E0502060401010101" pitchFamily="34" charset="-79"/>
                        </a:rPr>
                        <a:t>תיאור </a:t>
                      </a:r>
                      <a:r>
                        <a:rPr lang="he-IL" sz="2000" dirty="0" err="1"/>
                        <a:t>המשימ</a:t>
                      </a:r>
                      <a:endParaRPr lang="he-IL" sz="2000" dirty="0"/>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cs typeface="David" panose="020E0502060401010101" pitchFamily="34" charset="-79"/>
                        </a:rPr>
                        <a:t>1</a:t>
                      </a:r>
                    </a:p>
                  </a:txBody>
                  <a:tcPr marT="50292" marB="50292"/>
                </a:tc>
                <a:tc>
                  <a:txBody>
                    <a:bodyPr/>
                    <a:lstStyle/>
                    <a:p>
                      <a:pPr rtl="1"/>
                      <a:r>
                        <a:rPr lang="en-US" sz="1600" dirty="0"/>
                        <a:t>API </a:t>
                      </a:r>
                      <a:r>
                        <a:rPr lang="he-IL" sz="1600" dirty="0">
                          <a:cs typeface="David" panose="020E0502060401010101" pitchFamily="34" charset="-79"/>
                        </a:rPr>
                        <a:t> שמטפל בישות </a:t>
                      </a:r>
                      <a:r>
                        <a:rPr lang="en-US" sz="1600" dirty="0"/>
                        <a:t>Attendance</a:t>
                      </a:r>
                      <a:endParaRPr lang="he-IL" sz="1600" dirty="0"/>
                    </a:p>
                  </a:txBody>
                  <a:tcPr marT="50292" marB="50292"/>
                </a:tc>
                <a:tc>
                  <a:txBody>
                    <a:bodyPr/>
                    <a:lstStyle/>
                    <a:p>
                      <a:pPr rtl="1"/>
                      <a:r>
                        <a:rPr lang="en-US" sz="2000" dirty="0"/>
                        <a:t> Spring Boot MS</a:t>
                      </a:r>
                      <a:endParaRPr lang="he-IL" sz="2000" dirty="0">
                        <a:cs typeface="David" panose="020E0502060401010101" pitchFamily="34" charset="-79"/>
                      </a:endParaRPr>
                    </a:p>
                  </a:txBody>
                  <a:tcPr marT="50292" marB="50292"/>
                </a:tc>
                <a:tc>
                  <a:txBody>
                    <a:bodyPr/>
                    <a:lstStyle/>
                    <a:p>
                      <a:pPr rtl="1"/>
                      <a:r>
                        <a:rPr lang="en-US" sz="2000" dirty="0"/>
                        <a:t>Java</a:t>
                      </a:r>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cs typeface="David" panose="020E0502060401010101" pitchFamily="34" charset="-79"/>
                        </a:rPr>
                        <a:t>יצרתי </a:t>
                      </a:r>
                      <a:r>
                        <a:rPr lang="en-US" sz="2000" dirty="0"/>
                        <a:t>micro – service</a:t>
                      </a:r>
                      <a:r>
                        <a:rPr lang="he-IL" sz="2000" dirty="0"/>
                        <a:t> שחושף </a:t>
                      </a:r>
                      <a:r>
                        <a:rPr lang="en-US" sz="2000" dirty="0"/>
                        <a:t>APIs</a:t>
                      </a:r>
                      <a:r>
                        <a:rPr lang="he-IL" sz="2000" dirty="0"/>
                        <a:t> שמטפלים בישות </a:t>
                      </a:r>
                      <a:r>
                        <a:rPr lang="en-US" sz="2000" dirty="0"/>
                        <a:t>Attendance</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getAll</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addAttendanceList</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RequestBody</a:t>
                      </a:r>
                      <a:r>
                        <a:rPr lang="en-US" sz="1800" kern="1200" dirty="0">
                          <a:solidFill>
                            <a:schemeClr val="dk1"/>
                          </a:solidFill>
                          <a:effectLst/>
                          <a:latin typeface="+mn-lt"/>
                          <a:ea typeface="+mn-ea"/>
                          <a:cs typeface="+mn-cs"/>
                        </a:rPr>
                        <a:t> </a:t>
                      </a:r>
                      <a:r>
                        <a:rPr lang="en-US" dirty="0" err="1"/>
                        <a:t>AttendancePayload</a:t>
                      </a:r>
                      <a:r>
                        <a:rPr lang="en-US" dirty="0"/>
                        <a:t> - Entity</a:t>
                      </a:r>
                      <a:r>
                        <a:rPr lang="he-IL" sz="1800" kern="1200" dirty="0">
                          <a:solidFill>
                            <a:schemeClr val="dk1"/>
                          </a:solidFill>
                          <a:effectLst/>
                          <a:latin typeface="+mn-lt"/>
                          <a:ea typeface="+mn-ea"/>
                          <a:cs typeface="David" panose="020E0502060401010101" pitchFamily="34" charset="-79"/>
                        </a:rPr>
                        <a:t>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*GET /</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getByStudentId</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studentId</a:t>
                      </a:r>
                      <a:r>
                        <a:rPr lang="en-US" sz="1800" kern="1200" dirty="0">
                          <a:solidFill>
                            <a:schemeClr val="dk1"/>
                          </a:solidFill>
                          <a:effectLst/>
                          <a:latin typeface="+mn-lt"/>
                          <a:ea typeface="+mn-ea"/>
                          <a:cs typeface="+mn-cs"/>
                        </a:rPr>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txBody>
                  <a:tcPr marT="50292" marB="50292"/>
                </a:tc>
                <a:extLst>
                  <a:ext uri="{0D108BD9-81ED-4DB2-BD59-A6C34878D82A}">
                    <a16:rowId xmlns:a16="http://schemas.microsoft.com/office/drawing/2014/main" val="3737988478"/>
                  </a:ext>
                </a:extLst>
              </a:tr>
              <a:tr h="407924">
                <a:tc>
                  <a:txBody>
                    <a:bodyPr/>
                    <a:lstStyle/>
                    <a:p>
                      <a:pPr rtl="1"/>
                      <a:r>
                        <a:rPr lang="he-IL" sz="2000" dirty="0">
                          <a:cs typeface="David" panose="020E0502060401010101" pitchFamily="34" charset="-79"/>
                        </a:rPr>
                        <a:t> </a:t>
                      </a:r>
                    </a:p>
                  </a:txBody>
                  <a:tcPr marT="50292" marB="50292"/>
                </a:tc>
                <a:tc>
                  <a:txBody>
                    <a:bodyPr/>
                    <a:lstStyle/>
                    <a:p>
                      <a:pPr rtl="1"/>
                      <a:endParaRPr lang="he-IL" sz="16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cs typeface="David" panose="020E0502060401010101" pitchFamily="34" charset="-79"/>
                      </a:endParaRPr>
                    </a:p>
                  </a:txBody>
                  <a:tcPr marT="50292" marB="50292"/>
                </a:tc>
                <a:extLst>
                  <a:ext uri="{0D108BD9-81ED-4DB2-BD59-A6C34878D82A}">
                    <a16:rowId xmlns:a16="http://schemas.microsoft.com/office/drawing/2014/main" val="616851175"/>
                  </a:ext>
                </a:extLst>
              </a:tr>
            </a:tbl>
          </a:graphicData>
        </a:graphic>
      </p:graphicFrame>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9240"/>
            <a:ext cx="10515600" cy="1325563"/>
          </a:xfrm>
        </p:spPr>
        <p:txBody>
          <a:bodyPr>
            <a:normAutofit/>
          </a:bodyPr>
          <a:lstStyle/>
          <a:p>
            <a:pPr algn="ctr"/>
            <a:r>
              <a:rPr lang="he-IL" dirty="0">
                <a:solidFill>
                  <a:srgbClr val="F73B83"/>
                </a:solidFill>
                <a:cs typeface="David" panose="020E0502060401010101" pitchFamily="34" charset="-79"/>
              </a:rPr>
              <a:t>שלב ד': ביצוע ופיתוח</a:t>
            </a:r>
            <a:endParaRPr lang="he-IL" dirty="0">
              <a:solidFill>
                <a:srgbClr val="F73B83"/>
              </a:solidFill>
            </a:endParaRPr>
          </a:p>
        </p:txBody>
      </p:sp>
      <p:pic>
        <p:nvPicPr>
          <p:cNvPr id="5" name="תמונה 4">
            <a:extLst>
              <a:ext uri="{FF2B5EF4-FFF2-40B4-BE49-F238E27FC236}">
                <a16:creationId xmlns:a16="http://schemas.microsoft.com/office/drawing/2014/main" id="{795B3C95-57C0-4029-9654-E8D262225E56}"/>
              </a:ext>
            </a:extLst>
          </p:cNvPr>
          <p:cNvPicPr>
            <a:picLocks noChangeAspect="1"/>
          </p:cNvPicPr>
          <p:nvPr/>
        </p:nvPicPr>
        <p:blipFill>
          <a:blip r:embed="rId2"/>
          <a:stretch>
            <a:fillRect/>
          </a:stretch>
        </p:blipFill>
        <p:spPr>
          <a:xfrm>
            <a:off x="0" y="213109"/>
            <a:ext cx="3633675" cy="917823"/>
          </a:xfrm>
          <a:prstGeom prst="rect">
            <a:avLst/>
          </a:prstGeom>
        </p:spPr>
      </p:pic>
    </p:spTree>
    <p:extLst>
      <p:ext uri="{BB962C8B-B14F-4D97-AF65-F5344CB8AC3E}">
        <p14:creationId xmlns:p14="http://schemas.microsoft.com/office/powerpoint/2010/main" val="276168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456964" y="-65988"/>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2" name="תמונה 1">
            <a:extLst>
              <a:ext uri="{FF2B5EF4-FFF2-40B4-BE49-F238E27FC236}">
                <a16:creationId xmlns:a16="http://schemas.microsoft.com/office/drawing/2014/main" id="{353F254E-188A-4957-81D3-08497239BCE0}"/>
              </a:ext>
            </a:extLst>
          </p:cNvPr>
          <p:cNvPicPr>
            <a:picLocks noChangeAspect="1"/>
          </p:cNvPicPr>
          <p:nvPr/>
        </p:nvPicPr>
        <p:blipFill>
          <a:blip r:embed="rId2"/>
          <a:stretch>
            <a:fillRect/>
          </a:stretch>
        </p:blipFill>
        <p:spPr>
          <a:xfrm>
            <a:off x="5895949" y="468373"/>
            <a:ext cx="3215919" cy="6325148"/>
          </a:xfrm>
          <a:prstGeom prst="rect">
            <a:avLst/>
          </a:prstGeom>
          <a:ln>
            <a:noFill/>
          </a:ln>
          <a:effectLst>
            <a:outerShdw blurRad="292100" dist="139700" dir="2700000" algn="tl" rotWithShape="0">
              <a:srgbClr val="333333">
                <a:alpha val="65000"/>
              </a:srgbClr>
            </a:outerShdw>
          </a:effectLst>
        </p:spPr>
      </p:pic>
      <p:pic>
        <p:nvPicPr>
          <p:cNvPr id="3" name="תמונה 2">
            <a:extLst>
              <a:ext uri="{FF2B5EF4-FFF2-40B4-BE49-F238E27FC236}">
                <a16:creationId xmlns:a16="http://schemas.microsoft.com/office/drawing/2014/main" id="{E43EBA54-0D1C-4F03-BCB0-FAD99E0F8BD3}"/>
              </a:ext>
            </a:extLst>
          </p:cNvPr>
          <p:cNvPicPr>
            <a:picLocks noChangeAspect="1"/>
          </p:cNvPicPr>
          <p:nvPr/>
        </p:nvPicPr>
        <p:blipFill>
          <a:blip r:embed="rId3"/>
          <a:stretch>
            <a:fillRect/>
          </a:stretch>
        </p:blipFill>
        <p:spPr>
          <a:xfrm>
            <a:off x="153384" y="392166"/>
            <a:ext cx="3391194" cy="3238781"/>
          </a:xfrm>
          <a:prstGeom prst="rect">
            <a:avLst/>
          </a:prstGeom>
          <a:ln>
            <a:noFill/>
          </a:ln>
          <a:effectLst>
            <a:outerShdw blurRad="292100" dist="139700" dir="2700000" algn="tl" rotWithShape="0">
              <a:srgbClr val="333333">
                <a:alpha val="65000"/>
              </a:srgbClr>
            </a:outerShdw>
          </a:effectLst>
        </p:spPr>
      </p:pic>
      <p:pic>
        <p:nvPicPr>
          <p:cNvPr id="4" name="תמונה 3">
            <a:extLst>
              <a:ext uri="{FF2B5EF4-FFF2-40B4-BE49-F238E27FC236}">
                <a16:creationId xmlns:a16="http://schemas.microsoft.com/office/drawing/2014/main" id="{4C773EA3-6A73-4687-AD6C-CE1264FD075A}"/>
              </a:ext>
            </a:extLst>
          </p:cNvPr>
          <p:cNvPicPr>
            <a:picLocks noChangeAspect="1"/>
          </p:cNvPicPr>
          <p:nvPr/>
        </p:nvPicPr>
        <p:blipFill>
          <a:blip r:embed="rId4"/>
          <a:stretch>
            <a:fillRect/>
          </a:stretch>
        </p:blipFill>
        <p:spPr>
          <a:xfrm>
            <a:off x="136843" y="4611590"/>
            <a:ext cx="1996613" cy="1158340"/>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B863C58F-BF32-433A-AB2E-819AAE3ED460}"/>
              </a:ext>
            </a:extLst>
          </p:cNvPr>
          <p:cNvPicPr>
            <a:picLocks noChangeAspect="1"/>
          </p:cNvPicPr>
          <p:nvPr/>
        </p:nvPicPr>
        <p:blipFill>
          <a:blip r:embed="rId5"/>
          <a:stretch>
            <a:fillRect/>
          </a:stretch>
        </p:blipFill>
        <p:spPr>
          <a:xfrm>
            <a:off x="2214737" y="3859050"/>
            <a:ext cx="3124471" cy="2834886"/>
          </a:xfrm>
          <a:prstGeom prst="rect">
            <a:avLst/>
          </a:prstGeom>
          <a:ln>
            <a:noFill/>
          </a:ln>
          <a:effectLst>
            <a:outerShdw blurRad="292100" dist="139700" dir="2700000" algn="tl" rotWithShape="0">
              <a:srgbClr val="333333">
                <a:alpha val="65000"/>
              </a:srgbClr>
            </a:outerShdw>
          </a:effectLst>
        </p:spPr>
      </p:pic>
      <p:sp>
        <p:nvSpPr>
          <p:cNvPr id="12" name="תיבת טקסט 11">
            <a:extLst>
              <a:ext uri="{FF2B5EF4-FFF2-40B4-BE49-F238E27FC236}">
                <a16:creationId xmlns:a16="http://schemas.microsoft.com/office/drawing/2014/main" id="{0E6785B1-1D32-43C3-AB29-8E598AFCB8A1}"/>
              </a:ext>
            </a:extLst>
          </p:cNvPr>
          <p:cNvSpPr txBox="1"/>
          <p:nvPr/>
        </p:nvSpPr>
        <p:spPr>
          <a:xfrm>
            <a:off x="9061407" y="748839"/>
            <a:ext cx="2550511" cy="3970318"/>
          </a:xfrm>
          <a:prstGeom prst="rect">
            <a:avLst/>
          </a:prstGeom>
          <a:noFill/>
        </p:spPr>
        <p:txBody>
          <a:bodyPr wrap="square" rtlCol="1">
            <a:spAutoFit/>
          </a:bodyPr>
          <a:lstStyle/>
          <a:p>
            <a:r>
              <a:rPr lang="he-IL" dirty="0">
                <a:cs typeface="David" panose="020E0502060401010101" pitchFamily="34" charset="-79"/>
              </a:rPr>
              <a:t>להלן המודלים:</a:t>
            </a:r>
            <a:br>
              <a:rPr lang="en-US" dirty="0"/>
            </a:br>
            <a:r>
              <a:rPr lang="he-IL" dirty="0">
                <a:cs typeface="David" panose="020E0502060401010101" pitchFamily="34" charset="-79"/>
              </a:rPr>
              <a:t>שאני מקבלת קריאה להוספת רשימת נוכחיות אני מקבלת אובייקט מסוג </a:t>
            </a:r>
            <a:r>
              <a:rPr lang="en-US" dirty="0" err="1"/>
              <a:t>AttendancePayload</a:t>
            </a:r>
            <a:r>
              <a:rPr lang="en-US" dirty="0"/>
              <a:t> </a:t>
            </a:r>
            <a:r>
              <a:rPr lang="he-IL" dirty="0">
                <a:cs typeface="David" panose="020E0502060401010101" pitchFamily="34" charset="-79"/>
              </a:rPr>
              <a:t> </a:t>
            </a:r>
            <a:br>
              <a:rPr lang="en-US" dirty="0"/>
            </a:br>
            <a:r>
              <a:rPr lang="he-IL" dirty="0">
                <a:cs typeface="David" panose="020E0502060401010101" pitchFamily="34" charset="-79"/>
              </a:rPr>
              <a:t>שמכיל רשימה של אובייקטים מסוג </a:t>
            </a:r>
            <a:r>
              <a:rPr lang="en-US" dirty="0" err="1"/>
              <a:t>StudentStatusAndID</a:t>
            </a:r>
            <a:br>
              <a:rPr lang="en-US" dirty="0"/>
            </a:br>
            <a:r>
              <a:rPr lang="he-IL" dirty="0">
                <a:cs typeface="David" panose="020E0502060401010101" pitchFamily="34" charset="-79"/>
              </a:rPr>
              <a:t> לאחר מכן נוצרת רשימה חדשה בשכבת ה </a:t>
            </a:r>
            <a:r>
              <a:rPr lang="en-US" dirty="0"/>
              <a:t>service </a:t>
            </a:r>
            <a:r>
              <a:rPr lang="he-IL" dirty="0">
                <a:cs typeface="David" panose="020E0502060401010101" pitchFamily="34" charset="-79"/>
              </a:rPr>
              <a:t>מסוג </a:t>
            </a:r>
            <a:r>
              <a:rPr lang="en-US" dirty="0" err="1"/>
              <a:t>AttendanceDTO</a:t>
            </a:r>
            <a:r>
              <a:rPr lang="en-US" dirty="0"/>
              <a:t> </a:t>
            </a:r>
            <a:r>
              <a:rPr lang="he-IL" dirty="0">
                <a:cs typeface="David" panose="020E0502060401010101" pitchFamily="34" charset="-79"/>
              </a:rPr>
              <a:t> מהנתונים הקיימים שהיא נשלחת להוספה ב </a:t>
            </a:r>
            <a:r>
              <a:rPr lang="en-US" dirty="0"/>
              <a:t>DB</a:t>
            </a:r>
            <a:r>
              <a:rPr lang="he-IL" dirty="0">
                <a:cs typeface="David" panose="020E0502060401010101" pitchFamily="34" charset="-79"/>
              </a:rPr>
              <a:t> (דרך ה </a:t>
            </a:r>
            <a:r>
              <a:rPr lang="en-US" dirty="0" err="1"/>
              <a:t>db</a:t>
            </a:r>
            <a:r>
              <a:rPr lang="en-US" dirty="0"/>
              <a:t>-connector</a:t>
            </a:r>
            <a:r>
              <a:rPr lang="he-IL" dirty="0">
                <a:cs typeface="David" panose="020E0502060401010101" pitchFamily="34" charset="-79"/>
              </a:rPr>
              <a:t> )</a:t>
            </a:r>
          </a:p>
        </p:txBody>
      </p:sp>
      <p:cxnSp>
        <p:nvCxnSpPr>
          <p:cNvPr id="14" name="מחבר חץ ישר 13">
            <a:extLst>
              <a:ext uri="{FF2B5EF4-FFF2-40B4-BE49-F238E27FC236}">
                <a16:creationId xmlns:a16="http://schemas.microsoft.com/office/drawing/2014/main" id="{0B190D21-80A2-4327-B3AF-D9D3F2C95D4C}"/>
              </a:ext>
            </a:extLst>
          </p:cNvPr>
          <p:cNvCxnSpPr/>
          <p:nvPr/>
        </p:nvCxnSpPr>
        <p:spPr>
          <a:xfrm flipH="1" flipV="1">
            <a:off x="12028602" y="-18854"/>
            <a:ext cx="26938" cy="18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D8CA92A3-79C9-4B78-A70B-FD887E57C382}"/>
              </a:ext>
            </a:extLst>
          </p:cNvPr>
          <p:cNvCxnSpPr/>
          <p:nvPr/>
        </p:nvCxnSpPr>
        <p:spPr>
          <a:xfrm>
            <a:off x="1706252" y="1018095"/>
            <a:ext cx="2111604" cy="321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חץ ישר 17">
            <a:extLst>
              <a:ext uri="{FF2B5EF4-FFF2-40B4-BE49-F238E27FC236}">
                <a16:creationId xmlns:a16="http://schemas.microsoft.com/office/drawing/2014/main" id="{B1A7A99A-A2ED-4110-9E6E-285DE3E791AB}"/>
              </a:ext>
            </a:extLst>
          </p:cNvPr>
          <p:cNvCxnSpPr/>
          <p:nvPr/>
        </p:nvCxnSpPr>
        <p:spPr>
          <a:xfrm flipH="1" flipV="1">
            <a:off x="1848981" y="4889103"/>
            <a:ext cx="1607983" cy="8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סוגר מסולסל ימני 18">
            <a:extLst>
              <a:ext uri="{FF2B5EF4-FFF2-40B4-BE49-F238E27FC236}">
                <a16:creationId xmlns:a16="http://schemas.microsoft.com/office/drawing/2014/main" id="{E2A469EC-50E4-4C42-BE03-5E0B3E23059B}"/>
              </a:ext>
            </a:extLst>
          </p:cNvPr>
          <p:cNvSpPr/>
          <p:nvPr/>
        </p:nvSpPr>
        <p:spPr>
          <a:xfrm>
            <a:off x="5333264" y="600386"/>
            <a:ext cx="393460" cy="611153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cs typeface="David" panose="020E0502060401010101" pitchFamily="34" charset="-79"/>
            </a:endParaRPr>
          </a:p>
        </p:txBody>
      </p:sp>
    </p:spTree>
    <p:extLst>
      <p:ext uri="{BB962C8B-B14F-4D97-AF65-F5344CB8AC3E}">
        <p14:creationId xmlns:p14="http://schemas.microsoft.com/office/powerpoint/2010/main" val="1893421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ECCD6584-BF6E-4691-A599-BA8CC8B3F4F9}"/>
              </a:ext>
            </a:extLst>
          </p:cNvPr>
          <p:cNvPicPr>
            <a:picLocks noChangeAspect="1"/>
          </p:cNvPicPr>
          <p:nvPr/>
        </p:nvPicPr>
        <p:blipFill>
          <a:blip r:embed="rId2"/>
          <a:stretch>
            <a:fillRect/>
          </a:stretch>
        </p:blipFill>
        <p:spPr>
          <a:xfrm>
            <a:off x="249582" y="955579"/>
            <a:ext cx="9000000" cy="5738357"/>
          </a:xfrm>
          <a:prstGeom prst="rect">
            <a:avLst/>
          </a:prstGeom>
          <a:ln>
            <a:noFill/>
          </a:ln>
          <a:effectLst>
            <a:outerShdw blurRad="292100" dist="139700" dir="2700000" algn="tl" rotWithShape="0">
              <a:srgbClr val="333333">
                <a:alpha val="65000"/>
              </a:srgbClr>
            </a:outerShdw>
          </a:effectLst>
        </p:spPr>
      </p:pic>
      <p:sp>
        <p:nvSpPr>
          <p:cNvPr id="10" name="מלבן 9">
            <a:extLst>
              <a:ext uri="{FF2B5EF4-FFF2-40B4-BE49-F238E27FC236}">
                <a16:creationId xmlns:a16="http://schemas.microsoft.com/office/drawing/2014/main" id="{32F76189-5201-43CB-9458-971C1841168A}"/>
              </a:ext>
            </a:extLst>
          </p:cNvPr>
          <p:cNvSpPr/>
          <p:nvPr/>
        </p:nvSpPr>
        <p:spPr>
          <a:xfrm>
            <a:off x="9505029" y="1333596"/>
            <a:ext cx="2061240" cy="1477328"/>
          </a:xfrm>
          <a:prstGeom prst="rect">
            <a:avLst/>
          </a:prstGeom>
        </p:spPr>
        <p:txBody>
          <a:bodyPr wrap="square">
            <a:spAutoFit/>
          </a:bodyPr>
          <a:lstStyle/>
          <a:p>
            <a:r>
              <a:rPr lang="he-IL" dirty="0">
                <a:cs typeface="David" panose="020E0502060401010101" pitchFamily="34" charset="-79"/>
              </a:rPr>
              <a:t>בקובץ זה אני חושפת את ה</a:t>
            </a:r>
            <a:r>
              <a:rPr lang="en-US" dirty="0"/>
              <a:t> service </a:t>
            </a:r>
            <a:r>
              <a:rPr lang="he-IL" dirty="0">
                <a:cs typeface="David" panose="020E0502060401010101" pitchFamily="34" charset="-79"/>
              </a:rPr>
              <a:t>שלי</a:t>
            </a:r>
            <a:br>
              <a:rPr lang="en-US" dirty="0"/>
            </a:br>
            <a:r>
              <a:rPr lang="he-IL" dirty="0">
                <a:cs typeface="David" panose="020E0502060401010101" pitchFamily="34" charset="-79"/>
              </a:rPr>
              <a:t> ע"י </a:t>
            </a:r>
            <a:r>
              <a:rPr lang="en-US" dirty="0"/>
              <a:t>@</a:t>
            </a:r>
            <a:r>
              <a:rPr lang="en-US" dirty="0" err="1"/>
              <a:t>RequestMapping</a:t>
            </a:r>
            <a:r>
              <a:rPr lang="en-US" dirty="0"/>
              <a:t>,@</a:t>
            </a:r>
            <a:r>
              <a:rPr lang="en-US" dirty="0" err="1"/>
              <a:t>GetMapping</a:t>
            </a:r>
            <a:r>
              <a:rPr lang="en-US" dirty="0"/>
              <a:t> ….</a:t>
            </a:r>
            <a:r>
              <a:rPr lang="he-IL" dirty="0">
                <a:cs typeface="David" panose="020E0502060401010101" pitchFamily="34" charset="-79"/>
              </a:rPr>
              <a:t>.</a:t>
            </a:r>
          </a:p>
        </p:txBody>
      </p:sp>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5" name="תמונה 4">
            <a:extLst>
              <a:ext uri="{FF2B5EF4-FFF2-40B4-BE49-F238E27FC236}">
                <a16:creationId xmlns:a16="http://schemas.microsoft.com/office/drawing/2014/main" id="{FDB82567-2BD6-46C5-818E-01F7F435D3F6}"/>
              </a:ext>
            </a:extLst>
          </p:cNvPr>
          <p:cNvPicPr>
            <a:picLocks noChangeAspect="1"/>
          </p:cNvPicPr>
          <p:nvPr/>
        </p:nvPicPr>
        <p:blipFill>
          <a:blip r:embed="rId3"/>
          <a:stretch>
            <a:fillRect/>
          </a:stretch>
        </p:blipFill>
        <p:spPr>
          <a:xfrm>
            <a:off x="136058" y="0"/>
            <a:ext cx="3633675" cy="917823"/>
          </a:xfrm>
          <a:prstGeom prst="rect">
            <a:avLst/>
          </a:prstGeom>
        </p:spPr>
      </p:pic>
    </p:spTree>
    <p:extLst>
      <p:ext uri="{BB962C8B-B14F-4D97-AF65-F5344CB8AC3E}">
        <p14:creationId xmlns:p14="http://schemas.microsoft.com/office/powerpoint/2010/main" val="1911214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2" name="תמונה 1">
            <a:extLst>
              <a:ext uri="{FF2B5EF4-FFF2-40B4-BE49-F238E27FC236}">
                <a16:creationId xmlns:a16="http://schemas.microsoft.com/office/drawing/2014/main" id="{2DC18A4D-361E-4464-9364-8302BBED7EB1}"/>
              </a:ext>
            </a:extLst>
          </p:cNvPr>
          <p:cNvPicPr>
            <a:picLocks noChangeAspect="1"/>
          </p:cNvPicPr>
          <p:nvPr/>
        </p:nvPicPr>
        <p:blipFill>
          <a:blip r:embed="rId2"/>
          <a:stretch>
            <a:fillRect/>
          </a:stretch>
        </p:blipFill>
        <p:spPr>
          <a:xfrm>
            <a:off x="579569" y="1493466"/>
            <a:ext cx="6866215" cy="4587638"/>
          </a:xfrm>
          <a:prstGeom prst="rect">
            <a:avLst/>
          </a:prstGeom>
          <a:ln>
            <a:noFill/>
          </a:ln>
          <a:effectLst>
            <a:outerShdw blurRad="292100" dist="139700" dir="2700000" algn="tl" rotWithShape="0">
              <a:srgbClr val="333333">
                <a:alpha val="65000"/>
              </a:srgbClr>
            </a:outerShdw>
          </a:effectLst>
        </p:spPr>
      </p:pic>
      <p:sp>
        <p:nvSpPr>
          <p:cNvPr id="7" name="תיבת טקסט 6">
            <a:extLst>
              <a:ext uri="{FF2B5EF4-FFF2-40B4-BE49-F238E27FC236}">
                <a16:creationId xmlns:a16="http://schemas.microsoft.com/office/drawing/2014/main" id="{50052E82-5B0A-4568-85AC-8BB22D3EAF19}"/>
              </a:ext>
            </a:extLst>
          </p:cNvPr>
          <p:cNvSpPr txBox="1"/>
          <p:nvPr/>
        </p:nvSpPr>
        <p:spPr>
          <a:xfrm>
            <a:off x="7856220" y="1915763"/>
            <a:ext cx="3246120" cy="3139321"/>
          </a:xfrm>
          <a:prstGeom prst="rect">
            <a:avLst/>
          </a:prstGeom>
          <a:noFill/>
        </p:spPr>
        <p:txBody>
          <a:bodyPr wrap="square" rtlCol="1">
            <a:spAutoFit/>
          </a:bodyPr>
          <a:lstStyle/>
          <a:p>
            <a:r>
              <a:rPr lang="he-IL" dirty="0">
                <a:cs typeface="David" panose="020E0502060401010101" pitchFamily="34" charset="-79"/>
              </a:rPr>
              <a:t>בקובץ זה הצהרתי על העצמים שברצוני ש</a:t>
            </a:r>
            <a:r>
              <a:rPr lang="en-US" dirty="0"/>
              <a:t>spring</a:t>
            </a:r>
            <a:r>
              <a:rPr lang="he-IL" dirty="0">
                <a:cs typeface="David" panose="020E0502060401010101" pitchFamily="34" charset="-79"/>
              </a:rPr>
              <a:t> תנהל - תיצור אותם (כמו </a:t>
            </a:r>
            <a:r>
              <a:rPr lang="en-US" dirty="0"/>
              <a:t> new </a:t>
            </a:r>
            <a:r>
              <a:rPr lang="he-IL" dirty="0">
                <a:cs typeface="David" panose="020E0502060401010101" pitchFamily="34" charset="-79"/>
              </a:rPr>
              <a:t>) בתבנית נכונה כמו למשל : </a:t>
            </a:r>
            <a:r>
              <a:rPr lang="en-US" dirty="0"/>
              <a:t>singleton </a:t>
            </a:r>
            <a:r>
              <a:rPr lang="he-IL" dirty="0">
                <a:cs typeface="David" panose="020E0502060401010101" pitchFamily="34" charset="-79"/>
              </a:rPr>
              <a:t> כאן – שהיא תבנית עיצוב לבנית עצם פעם אחת לאורך כל חיי </a:t>
            </a:r>
            <a:r>
              <a:rPr lang="he-IL" dirty="0" err="1">
                <a:cs typeface="David" panose="020E0502060401010101" pitchFamily="34" charset="-79"/>
              </a:rPr>
              <a:t>התכנית</a:t>
            </a:r>
            <a:r>
              <a:rPr lang="he-IL" dirty="0">
                <a:cs typeface="David" panose="020E0502060401010101" pitchFamily="34" charset="-79"/>
              </a:rPr>
              <a:t> או בכלל לא בהתאם לדרישה שעלתה מתוך הקוד.</a:t>
            </a:r>
          </a:p>
          <a:p>
            <a:r>
              <a:rPr lang="he-IL" dirty="0">
                <a:cs typeface="David" panose="020E0502060401010101" pitchFamily="34" charset="-79"/>
              </a:rPr>
              <a:t>אבטחה, והגדרות </a:t>
            </a:r>
            <a:r>
              <a:rPr lang="en-US" dirty="0"/>
              <a:t>CORS </a:t>
            </a:r>
            <a:r>
              <a:rPr lang="he-IL" dirty="0">
                <a:cs typeface="David" panose="020E0502060401010101" pitchFamily="34" charset="-79"/>
              </a:rPr>
              <a:t> מאפשרות לך להגדיר במפורש אילו </a:t>
            </a:r>
            <a:r>
              <a:rPr lang="he-IL" dirty="0" err="1">
                <a:cs typeface="David" panose="020E0502060401010101" pitchFamily="34" charset="-79"/>
              </a:rPr>
              <a:t>דומיינים</a:t>
            </a:r>
            <a:r>
              <a:rPr lang="he-IL" dirty="0">
                <a:cs typeface="David" panose="020E0502060401010101" pitchFamily="34" charset="-79"/>
              </a:rPr>
              <a:t> מורשים לגשת למשאבים שלך ואילו שיטות </a:t>
            </a:r>
            <a:r>
              <a:rPr lang="en-US" dirty="0"/>
              <a:t>HTTP </a:t>
            </a:r>
            <a:r>
              <a:rPr lang="he-IL" dirty="0">
                <a:cs typeface="David" panose="020E0502060401010101" pitchFamily="34" charset="-79"/>
              </a:rPr>
              <a:t> מותרות.</a:t>
            </a:r>
          </a:p>
        </p:txBody>
      </p:sp>
      <p:pic>
        <p:nvPicPr>
          <p:cNvPr id="5" name="תמונה 4">
            <a:extLst>
              <a:ext uri="{FF2B5EF4-FFF2-40B4-BE49-F238E27FC236}">
                <a16:creationId xmlns:a16="http://schemas.microsoft.com/office/drawing/2014/main" id="{29F62CD5-F311-4581-A3BB-363A92B35863}"/>
              </a:ext>
            </a:extLst>
          </p:cNvPr>
          <p:cNvPicPr>
            <a:picLocks noChangeAspect="1"/>
          </p:cNvPicPr>
          <p:nvPr/>
        </p:nvPicPr>
        <p:blipFill>
          <a:blip r:embed="rId3"/>
          <a:stretch>
            <a:fillRect/>
          </a:stretch>
        </p:blipFill>
        <p:spPr>
          <a:xfrm>
            <a:off x="304800" y="289927"/>
            <a:ext cx="3633675" cy="917823"/>
          </a:xfrm>
          <a:prstGeom prst="rect">
            <a:avLst/>
          </a:prstGeom>
        </p:spPr>
      </p:pic>
    </p:spTree>
    <p:extLst>
      <p:ext uri="{BB962C8B-B14F-4D97-AF65-F5344CB8AC3E}">
        <p14:creationId xmlns:p14="http://schemas.microsoft.com/office/powerpoint/2010/main" val="668753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6" name="תיבת טקסט 5">
            <a:extLst>
              <a:ext uri="{FF2B5EF4-FFF2-40B4-BE49-F238E27FC236}">
                <a16:creationId xmlns:a16="http://schemas.microsoft.com/office/drawing/2014/main" id="{027B3530-3626-423F-A166-FF842E93AC39}"/>
              </a:ext>
            </a:extLst>
          </p:cNvPr>
          <p:cNvSpPr txBox="1"/>
          <p:nvPr/>
        </p:nvSpPr>
        <p:spPr>
          <a:xfrm>
            <a:off x="8568966" y="1692740"/>
            <a:ext cx="2832834" cy="923330"/>
          </a:xfrm>
          <a:prstGeom prst="rect">
            <a:avLst/>
          </a:prstGeom>
          <a:noFill/>
        </p:spPr>
        <p:txBody>
          <a:bodyPr wrap="square" rtlCol="1">
            <a:spAutoFit/>
          </a:bodyPr>
          <a:lstStyle/>
          <a:p>
            <a:r>
              <a:rPr lang="he-IL" dirty="0">
                <a:cs typeface="David" panose="020E0502060401010101" pitchFamily="34" charset="-79"/>
              </a:rPr>
              <a:t>בקוד הנ"ל שאבתי את ערכי הניתובים של ה</a:t>
            </a:r>
            <a:r>
              <a:rPr lang="en-US" dirty="0"/>
              <a:t>APIs</a:t>
            </a:r>
            <a:r>
              <a:rPr lang="he-IL" dirty="0">
                <a:cs typeface="David" panose="020E0502060401010101" pitchFamily="34" charset="-79"/>
              </a:rPr>
              <a:t> החיצוניים מתוך הקובץ </a:t>
            </a:r>
            <a:r>
              <a:rPr lang="en-US" dirty="0" err="1"/>
              <a:t>application.yml</a:t>
            </a:r>
            <a:endParaRPr lang="he-IL" dirty="0">
              <a:cs typeface="David" panose="020E0502060401010101" pitchFamily="34" charset="-79"/>
            </a:endParaRPr>
          </a:p>
        </p:txBody>
      </p:sp>
      <p:pic>
        <p:nvPicPr>
          <p:cNvPr id="4" name="תמונה 3">
            <a:extLst>
              <a:ext uri="{FF2B5EF4-FFF2-40B4-BE49-F238E27FC236}">
                <a16:creationId xmlns:a16="http://schemas.microsoft.com/office/drawing/2014/main" id="{2305FC87-CC5D-4B25-BCAB-7407B56EE68E}"/>
              </a:ext>
            </a:extLst>
          </p:cNvPr>
          <p:cNvPicPr>
            <a:picLocks noChangeAspect="1"/>
          </p:cNvPicPr>
          <p:nvPr/>
        </p:nvPicPr>
        <p:blipFill>
          <a:blip r:embed="rId2"/>
          <a:stretch>
            <a:fillRect/>
          </a:stretch>
        </p:blipFill>
        <p:spPr>
          <a:xfrm>
            <a:off x="303664" y="1913640"/>
            <a:ext cx="8077900" cy="4581427"/>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9006514B-D770-4D2D-A7CC-12EB1D29D5DF}"/>
              </a:ext>
            </a:extLst>
          </p:cNvPr>
          <p:cNvPicPr>
            <a:picLocks noChangeAspect="1"/>
          </p:cNvPicPr>
          <p:nvPr/>
        </p:nvPicPr>
        <p:blipFill>
          <a:blip r:embed="rId3"/>
          <a:stretch>
            <a:fillRect/>
          </a:stretch>
        </p:blipFill>
        <p:spPr>
          <a:xfrm>
            <a:off x="235163" y="289927"/>
            <a:ext cx="3633675" cy="917823"/>
          </a:xfrm>
          <a:prstGeom prst="rect">
            <a:avLst/>
          </a:prstGeom>
        </p:spPr>
      </p:pic>
    </p:spTree>
    <p:extLst>
      <p:ext uri="{BB962C8B-B14F-4D97-AF65-F5344CB8AC3E}">
        <p14:creationId xmlns:p14="http://schemas.microsoft.com/office/powerpoint/2010/main" val="257318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3" name="תמונה 2">
            <a:extLst>
              <a:ext uri="{FF2B5EF4-FFF2-40B4-BE49-F238E27FC236}">
                <a16:creationId xmlns:a16="http://schemas.microsoft.com/office/drawing/2014/main" id="{C2A2B6B0-7808-4710-AE5A-6415BBDB83E9}"/>
              </a:ext>
            </a:extLst>
          </p:cNvPr>
          <p:cNvPicPr>
            <a:picLocks noChangeAspect="1"/>
          </p:cNvPicPr>
          <p:nvPr/>
        </p:nvPicPr>
        <p:blipFill>
          <a:blip r:embed="rId2"/>
          <a:stretch>
            <a:fillRect/>
          </a:stretch>
        </p:blipFill>
        <p:spPr>
          <a:xfrm>
            <a:off x="277681" y="1256862"/>
            <a:ext cx="9449619" cy="5258256"/>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CD7C10EF-AB97-43B6-AB77-70F16CDE2736}"/>
              </a:ext>
            </a:extLst>
          </p:cNvPr>
          <p:cNvSpPr txBox="1"/>
          <p:nvPr/>
        </p:nvSpPr>
        <p:spPr>
          <a:xfrm>
            <a:off x="9870340" y="1171261"/>
            <a:ext cx="2042160" cy="1477328"/>
          </a:xfrm>
          <a:prstGeom prst="rect">
            <a:avLst/>
          </a:prstGeom>
          <a:noFill/>
        </p:spPr>
        <p:txBody>
          <a:bodyPr wrap="square" rtlCol="1">
            <a:spAutoFit/>
          </a:bodyPr>
          <a:lstStyle/>
          <a:p>
            <a:r>
              <a:rPr lang="he-IL" dirty="0">
                <a:cs typeface="David" panose="020E0502060401010101" pitchFamily="34" charset="-79"/>
              </a:rPr>
              <a:t>בקובץ זה ביצעתי את </a:t>
            </a:r>
            <a:r>
              <a:rPr lang="he-IL" dirty="0" err="1">
                <a:cs typeface="David" panose="020E0502060401010101" pitchFamily="34" charset="-79"/>
              </a:rPr>
              <a:t>הלוגיקות</a:t>
            </a:r>
            <a:r>
              <a:rPr lang="he-IL" dirty="0">
                <a:cs typeface="David" panose="020E0502060401010101" pitchFamily="34" charset="-79"/>
              </a:rPr>
              <a:t> העיקריות של ה</a:t>
            </a:r>
            <a:r>
              <a:rPr lang="en-US" dirty="0"/>
              <a:t>API</a:t>
            </a:r>
            <a:r>
              <a:rPr lang="he-IL" dirty="0">
                <a:cs typeface="David" panose="020E0502060401010101" pitchFamily="34" charset="-79"/>
              </a:rPr>
              <a:t> ופניתי לקבל מידע מה</a:t>
            </a:r>
            <a:r>
              <a:rPr lang="en-US" dirty="0" err="1"/>
              <a:t>dbConnector</a:t>
            </a:r>
            <a:endParaRPr lang="he-IL" dirty="0">
              <a:cs typeface="David" panose="020E0502060401010101" pitchFamily="34" charset="-79"/>
            </a:endParaRPr>
          </a:p>
        </p:txBody>
      </p:sp>
      <p:pic>
        <p:nvPicPr>
          <p:cNvPr id="5" name="תמונה 4">
            <a:extLst>
              <a:ext uri="{FF2B5EF4-FFF2-40B4-BE49-F238E27FC236}">
                <a16:creationId xmlns:a16="http://schemas.microsoft.com/office/drawing/2014/main" id="{DC4905FE-5BE0-4FB2-8D97-CAB59D2D0C05}"/>
              </a:ext>
            </a:extLst>
          </p:cNvPr>
          <p:cNvPicPr>
            <a:picLocks noChangeAspect="1"/>
          </p:cNvPicPr>
          <p:nvPr/>
        </p:nvPicPr>
        <p:blipFill>
          <a:blip r:embed="rId3"/>
          <a:stretch>
            <a:fillRect/>
          </a:stretch>
        </p:blipFill>
        <p:spPr>
          <a:xfrm>
            <a:off x="156378" y="77010"/>
            <a:ext cx="3633675" cy="917823"/>
          </a:xfrm>
          <a:prstGeom prst="rect">
            <a:avLst/>
          </a:prstGeom>
        </p:spPr>
      </p:pic>
    </p:spTree>
    <p:extLst>
      <p:ext uri="{BB962C8B-B14F-4D97-AF65-F5344CB8AC3E}">
        <p14:creationId xmlns:p14="http://schemas.microsoft.com/office/powerpoint/2010/main" val="320498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1D24E-AAD3-9588-86EE-AE0795E11E5F}"/>
              </a:ext>
            </a:extLst>
          </p:cNvPr>
          <p:cNvSpPr>
            <a:spLocks noGrp="1"/>
          </p:cNvSpPr>
          <p:nvPr>
            <p:ph type="title"/>
          </p:nvPr>
        </p:nvSpPr>
        <p:spPr/>
        <p:txBody>
          <a:bodyPr/>
          <a:lstStyle/>
          <a:p>
            <a:pPr algn="ctr"/>
            <a:r>
              <a:rPr lang="he-IL" dirty="0">
                <a:solidFill>
                  <a:srgbClr val="F73B83"/>
                </a:solidFill>
                <a:cs typeface="David" panose="020E0502060401010101" pitchFamily="34" charset="-79"/>
              </a:rPr>
              <a:t>הסמינר הישן</a:t>
            </a:r>
          </a:p>
        </p:txBody>
      </p:sp>
      <p:sp>
        <p:nvSpPr>
          <p:cNvPr id="3" name="מציין מיקום תוכן 2">
            <a:extLst>
              <a:ext uri="{FF2B5EF4-FFF2-40B4-BE49-F238E27FC236}">
                <a16:creationId xmlns:a16="http://schemas.microsoft.com/office/drawing/2014/main" id="{BAD6C555-3907-D957-1935-9834CC03C744}"/>
              </a:ext>
            </a:extLst>
          </p:cNvPr>
          <p:cNvSpPr>
            <a:spLocks noGrp="1"/>
          </p:cNvSpPr>
          <p:nvPr>
            <p:ph idx="1"/>
          </p:nvPr>
        </p:nvSpPr>
        <p:spPr/>
        <p:txBody>
          <a:bodyPr>
            <a:normAutofit/>
          </a:bodyPr>
          <a:lstStyle/>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המוסד החינוכי:</a:t>
            </a:r>
            <a:r>
              <a:rPr lang="iw-IL" sz="2400" b="0" i="0" u="none" strike="noStrike" cap="none" dirty="0">
                <a:latin typeface="David" panose="020E0502060401010101" pitchFamily="34" charset="-79"/>
                <a:ea typeface="Arial"/>
                <a:cs typeface="David" panose="020E0502060401010101" pitchFamily="34" charset="-79"/>
                <a:sym typeface="Arial"/>
              </a:rPr>
              <a:t> </a:t>
            </a:r>
            <a:r>
              <a:rPr lang="he-IL" sz="2400" b="0" i="0" u="none" strike="noStrike" cap="none" dirty="0">
                <a:latin typeface="David" panose="020E0502060401010101" pitchFamily="34" charset="-79"/>
                <a:ea typeface="Arial"/>
                <a:sym typeface="Arial"/>
              </a:rPr>
              <a:t>דע</a:t>
            </a:r>
            <a:r>
              <a:rPr lang="he-IL" sz="2400" dirty="0">
                <a:latin typeface="David" panose="020E0502060401010101" pitchFamily="34" charset="-79"/>
                <a:ea typeface="Arial"/>
                <a:sym typeface="Arial"/>
              </a:rPr>
              <a:t>ת ניסים-</a:t>
            </a:r>
            <a:r>
              <a:rPr lang="he-IL" sz="2400" dirty="0" err="1">
                <a:latin typeface="David" panose="020E0502060401010101" pitchFamily="34" charset="-79"/>
                <a:ea typeface="Arial"/>
                <a:sym typeface="Arial"/>
              </a:rPr>
              <a:t>אלקיים</a:t>
            </a:r>
            <a:r>
              <a:rPr lang="iw-IL" sz="2400" dirty="0">
                <a:latin typeface="David" panose="020E0502060401010101" pitchFamily="34" charset="-79"/>
                <a:ea typeface="Arial"/>
                <a:cs typeface="David" panose="020E0502060401010101" pitchFamily="34" charset="-79"/>
                <a:sym typeface="Arial"/>
              </a:rPr>
              <a:t> </a:t>
            </a:r>
            <a:endParaRPr lang="iw-IL" sz="3200" dirty="0">
              <a:latin typeface="David" panose="020E0502060401010101" pitchFamily="34" charset="-79"/>
              <a:cs typeface="David" panose="020E0502060401010101" pitchFamily="34" charset="-79"/>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הסטודנט</a:t>
            </a:r>
            <a:r>
              <a:rPr lang="iw-IL" sz="2400" b="1" dirty="0">
                <a:latin typeface="David" panose="020E0502060401010101" pitchFamily="34" charset="-79"/>
                <a:ea typeface="Arial"/>
                <a:cs typeface="David" panose="020E0502060401010101" pitchFamily="34" charset="-79"/>
                <a:sym typeface="Arial"/>
              </a:rPr>
              <a:t>: </a:t>
            </a:r>
            <a:r>
              <a:rPr lang="he-IL" sz="2400" b="1" dirty="0">
                <a:latin typeface="David" panose="020E0502060401010101" pitchFamily="34" charset="-79"/>
                <a:ea typeface="Arial"/>
                <a:cs typeface="David" panose="020E0502060401010101" pitchFamily="34" charset="-79"/>
                <a:sym typeface="Arial"/>
              </a:rPr>
              <a:t>אביטל </a:t>
            </a:r>
            <a:r>
              <a:rPr lang="he-IL" sz="2400" b="1" dirty="0" err="1">
                <a:latin typeface="David" panose="020E0502060401010101" pitchFamily="34" charset="-79"/>
                <a:ea typeface="Arial"/>
                <a:cs typeface="David" panose="020E0502060401010101" pitchFamily="34" charset="-79"/>
                <a:sym typeface="Arial"/>
              </a:rPr>
              <a:t>איסקוב</a:t>
            </a:r>
            <a:r>
              <a:rPr lang="he-IL" sz="2400" b="1" dirty="0">
                <a:latin typeface="David" panose="020E0502060401010101" pitchFamily="34" charset="-79"/>
                <a:ea typeface="Arial"/>
                <a:cs typeface="David" panose="020E0502060401010101" pitchFamily="34" charset="-79"/>
                <a:sym typeface="Arial"/>
              </a:rPr>
              <a:t> </a:t>
            </a:r>
            <a:endParaRPr lang="iw-IL" sz="3200" b="1" dirty="0">
              <a:latin typeface="David" panose="020E0502060401010101" pitchFamily="34" charset="-79"/>
              <a:cs typeface="David" panose="020E0502060401010101" pitchFamily="34" charset="-79"/>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החברה המארחת</a:t>
            </a:r>
            <a:r>
              <a:rPr lang="en-US" sz="2400" dirty="0">
                <a:latin typeface="David" panose="020E0502060401010101" pitchFamily="34" charset="-79"/>
                <a:ea typeface="Arial"/>
                <a:cs typeface="David" panose="020E0502060401010101" pitchFamily="34" charset="-79"/>
                <a:sym typeface="Arial"/>
              </a:rPr>
              <a:t>:</a:t>
            </a:r>
            <a:r>
              <a:rPr lang="he-IL" sz="2400" dirty="0">
                <a:latin typeface="David" panose="020E0502060401010101" pitchFamily="34" charset="-79"/>
                <a:ea typeface="Arial"/>
                <a:cs typeface="David" panose="020E0502060401010101" pitchFamily="34" charset="-79"/>
                <a:sym typeface="Arial"/>
              </a:rPr>
              <a:t> </a:t>
            </a:r>
            <a:r>
              <a:rPr lang="en-US" sz="2400" dirty="0" err="1">
                <a:latin typeface="David" panose="020E0502060401010101" pitchFamily="34" charset="-79"/>
                <a:ea typeface="Arial"/>
                <a:cs typeface="David" panose="020E0502060401010101" pitchFamily="34" charset="-79"/>
                <a:sym typeface="Arial"/>
              </a:rPr>
              <a:t>DiversiTech</a:t>
            </a:r>
            <a:r>
              <a:rPr lang="he-IL" sz="2400" dirty="0">
                <a:latin typeface="David" panose="020E0502060401010101" pitchFamily="34" charset="-79"/>
                <a:ea typeface="Arial"/>
                <a:cs typeface="David" panose="020E0502060401010101" pitchFamily="34" charset="-79"/>
                <a:sym typeface="Arial"/>
              </a:rPr>
              <a:t> טכנולוגיה</a:t>
            </a:r>
            <a:endParaRPr lang="iw-IL" sz="2400" b="0" i="0" u="none" strike="noStrike" cap="none" dirty="0">
              <a:latin typeface="David" panose="020E0502060401010101" pitchFamily="34" charset="-79"/>
              <a:ea typeface="Arial"/>
              <a:cs typeface="David" panose="020E0502060401010101" pitchFamily="34" charset="-79"/>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הלקוח הסופי: </a:t>
            </a:r>
            <a:r>
              <a:rPr lang="iw-IL" sz="2400" dirty="0">
                <a:latin typeface="David" panose="020E0502060401010101" pitchFamily="34" charset="-79"/>
                <a:ea typeface="Arial"/>
                <a:cs typeface="David" panose="020E0502060401010101" pitchFamily="34" charset="-79"/>
                <a:sym typeface="Arial"/>
              </a:rPr>
              <a:t>הסמינר הישן</a:t>
            </a:r>
          </a:p>
          <a:p>
            <a:pPr marL="0" marR="0" lvl="0" indent="0" algn="r" rtl="1">
              <a:lnSpc>
                <a:spcPct val="120000"/>
              </a:lnSpc>
              <a:spcBef>
                <a:spcPts val="0"/>
              </a:spcBef>
              <a:spcAft>
                <a:spcPts val="0"/>
              </a:spcAft>
              <a:buClr>
                <a:srgbClr val="FFFFFF"/>
              </a:buClr>
              <a:buSzPts val="1600"/>
              <a:buNone/>
            </a:pPr>
            <a:r>
              <a:rPr lang="iw-IL" sz="2400" b="1" dirty="0">
                <a:latin typeface="David" panose="020E0502060401010101" pitchFamily="34" charset="-79"/>
                <a:ea typeface="Arial"/>
                <a:cs typeface="David" panose="020E0502060401010101" pitchFamily="34" charset="-79"/>
                <a:sym typeface="Arial"/>
              </a:rPr>
              <a:t>שם הפרויקט: </a:t>
            </a:r>
            <a:r>
              <a:rPr lang="iw-IL" sz="2400" dirty="0">
                <a:latin typeface="David" panose="020E0502060401010101" pitchFamily="34" charset="-79"/>
                <a:ea typeface="Arial"/>
                <a:cs typeface="David" panose="020E0502060401010101" pitchFamily="34" charset="-79"/>
                <a:sym typeface="Arial"/>
              </a:rPr>
              <a:t>הסמינר הישן</a:t>
            </a:r>
            <a:br>
              <a:rPr lang="iw-IL" sz="3200" dirty="0">
                <a:latin typeface="David" panose="020E0502060401010101" pitchFamily="34" charset="-79"/>
                <a:cs typeface="David" panose="020E0502060401010101" pitchFamily="34" charset="-79"/>
              </a:rPr>
            </a:br>
            <a:r>
              <a:rPr lang="iw-IL" sz="2400" b="1" dirty="0">
                <a:latin typeface="David" panose="020E0502060401010101" pitchFamily="34" charset="-79"/>
                <a:ea typeface="Arial"/>
                <a:cs typeface="David" panose="020E0502060401010101" pitchFamily="34" charset="-79"/>
                <a:sym typeface="Arial"/>
              </a:rPr>
              <a:t>תיאור</a:t>
            </a:r>
            <a:r>
              <a:rPr lang="iw-IL" sz="2400" b="1" i="0" u="none" strike="noStrike" cap="none" dirty="0">
                <a:latin typeface="David" panose="020E0502060401010101" pitchFamily="34" charset="-79"/>
                <a:ea typeface="Arial"/>
                <a:cs typeface="David" panose="020E0502060401010101" pitchFamily="34" charset="-79"/>
                <a:sym typeface="Arial"/>
              </a:rPr>
              <a:t> הפרויקט:</a:t>
            </a:r>
            <a:r>
              <a:rPr lang="iw-IL" sz="2400" b="0" i="0" u="none" strike="noStrike" cap="none" dirty="0">
                <a:latin typeface="David" panose="020E0502060401010101" pitchFamily="34" charset="-79"/>
                <a:ea typeface="Arial"/>
                <a:cs typeface="David" panose="020E0502060401010101" pitchFamily="34" charset="-79"/>
                <a:sym typeface="Arial"/>
              </a:rPr>
              <a:t> </a:t>
            </a:r>
            <a:r>
              <a:rPr lang="iw-IL" sz="2400" dirty="0">
                <a:latin typeface="David" panose="020E0502060401010101" pitchFamily="34" charset="-79"/>
                <a:ea typeface="Arial"/>
                <a:cs typeface="David" panose="020E0502060401010101" pitchFamily="34" charset="-79"/>
                <a:sym typeface="Arial"/>
              </a:rPr>
              <a:t>אתר לניהול האגף האדמיניסטרטיבי של המכון</a:t>
            </a:r>
            <a:endParaRPr lang="iw-IL" sz="2400" b="0" i="0" u="none" strike="noStrike" cap="none" dirty="0">
              <a:latin typeface="David" panose="020E0502060401010101" pitchFamily="34" charset="-79"/>
              <a:ea typeface="Arial"/>
              <a:cs typeface="David" panose="020E0502060401010101" pitchFamily="34" charset="-79"/>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המנחה האישי:</a:t>
            </a:r>
            <a:r>
              <a:rPr lang="iw-IL" sz="2400" b="0" i="0" u="none" strike="noStrike" cap="none" dirty="0">
                <a:latin typeface="David" panose="020E0502060401010101" pitchFamily="34" charset="-79"/>
                <a:ea typeface="Arial"/>
                <a:cs typeface="David" panose="020E0502060401010101" pitchFamily="34" charset="-79"/>
                <a:sym typeface="Arial"/>
              </a:rPr>
              <a:t> תהילה אשלג</a:t>
            </a:r>
            <a:endParaRPr lang="iw-IL" sz="3200" dirty="0">
              <a:latin typeface="David" panose="020E0502060401010101" pitchFamily="34" charset="-79"/>
              <a:cs typeface="David" panose="020E0502060401010101" pitchFamily="34" charset="-79"/>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David" panose="020E0502060401010101" pitchFamily="34" charset="-79"/>
                <a:ea typeface="Arial"/>
                <a:cs typeface="David" panose="020E0502060401010101" pitchFamily="34" charset="-79"/>
                <a:sym typeface="Arial"/>
              </a:rPr>
              <a:t>שם המנחה האקדמי: </a:t>
            </a:r>
            <a:r>
              <a:rPr lang="iw-IL" sz="2400" i="0" u="none" strike="noStrike" cap="none" dirty="0">
                <a:latin typeface="David" panose="020E0502060401010101" pitchFamily="34" charset="-79"/>
                <a:ea typeface="Arial"/>
                <a:cs typeface="David" panose="020E0502060401010101" pitchFamily="34" charset="-79"/>
                <a:sym typeface="Arial"/>
              </a:rPr>
              <a:t>תהילה אשלג</a:t>
            </a:r>
            <a:br>
              <a:rPr lang="iw-IL" sz="3200" dirty="0">
                <a:latin typeface="David" panose="020E0502060401010101" pitchFamily="34" charset="-79"/>
                <a:cs typeface="David" panose="020E0502060401010101" pitchFamily="34" charset="-79"/>
              </a:rPr>
            </a:br>
            <a:r>
              <a:rPr lang="iw-IL" sz="2400" b="1" i="0" u="none" strike="noStrike" cap="none" dirty="0">
                <a:latin typeface="David" panose="020E0502060401010101" pitchFamily="34" charset="-79"/>
                <a:ea typeface="Arial"/>
                <a:cs typeface="David" panose="020E0502060401010101" pitchFamily="34" charset="-79"/>
                <a:sym typeface="Arial"/>
              </a:rPr>
              <a:t>תאריך הגשה:</a:t>
            </a:r>
            <a:r>
              <a:rPr lang="iw-IL" sz="2400" b="0" i="0" u="none" strike="noStrike" cap="none" dirty="0">
                <a:latin typeface="David" panose="020E0502060401010101" pitchFamily="34" charset="-79"/>
                <a:ea typeface="Arial"/>
                <a:cs typeface="David" panose="020E0502060401010101" pitchFamily="34" charset="-79"/>
                <a:sym typeface="Arial"/>
              </a:rPr>
              <a:t> </a:t>
            </a:r>
            <a:endParaRPr lang="iw-IL" sz="3200" dirty="0">
              <a:latin typeface="David" panose="020E0502060401010101" pitchFamily="34" charset="-79"/>
              <a:cs typeface="David" panose="020E0502060401010101" pitchFamily="34" charset="-79"/>
            </a:endParaRPr>
          </a:p>
          <a:p>
            <a:endParaRPr lang="he-IL" sz="2400" dirty="0"/>
          </a:p>
        </p:txBody>
      </p:sp>
      <p:pic>
        <p:nvPicPr>
          <p:cNvPr id="4" name="תמונה 3">
            <a:extLst>
              <a:ext uri="{FF2B5EF4-FFF2-40B4-BE49-F238E27FC236}">
                <a16:creationId xmlns:a16="http://schemas.microsoft.com/office/drawing/2014/main" id="{D50CE14E-A1E6-4BF9-9F4C-C0ADAF6B8D6B}"/>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1066157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2" name="תיבת טקסט 1">
            <a:extLst>
              <a:ext uri="{FF2B5EF4-FFF2-40B4-BE49-F238E27FC236}">
                <a16:creationId xmlns:a16="http://schemas.microsoft.com/office/drawing/2014/main" id="{3A1FBB53-1BAB-4B50-943C-C4B0248718C6}"/>
              </a:ext>
            </a:extLst>
          </p:cNvPr>
          <p:cNvSpPr txBox="1"/>
          <p:nvPr/>
        </p:nvSpPr>
        <p:spPr>
          <a:xfrm>
            <a:off x="6315959" y="1008668"/>
            <a:ext cx="5373278" cy="369332"/>
          </a:xfrm>
          <a:prstGeom prst="rect">
            <a:avLst/>
          </a:prstGeom>
          <a:noFill/>
        </p:spPr>
        <p:txBody>
          <a:bodyPr wrap="square" rtlCol="1">
            <a:spAutoFit/>
          </a:bodyPr>
          <a:lstStyle/>
          <a:p>
            <a:endParaRPr lang="he-IL" dirty="0">
              <a:cs typeface="David" panose="020E0502060401010101" pitchFamily="34" charset="-79"/>
            </a:endParaRPr>
          </a:p>
        </p:txBody>
      </p:sp>
      <p:pic>
        <p:nvPicPr>
          <p:cNvPr id="3" name="תמונה 2">
            <a:extLst>
              <a:ext uri="{FF2B5EF4-FFF2-40B4-BE49-F238E27FC236}">
                <a16:creationId xmlns:a16="http://schemas.microsoft.com/office/drawing/2014/main" id="{3280547A-FA36-43E7-AC86-161877039216}"/>
              </a:ext>
            </a:extLst>
          </p:cNvPr>
          <p:cNvPicPr>
            <a:picLocks noChangeAspect="1"/>
          </p:cNvPicPr>
          <p:nvPr/>
        </p:nvPicPr>
        <p:blipFill>
          <a:blip r:embed="rId2"/>
          <a:stretch>
            <a:fillRect/>
          </a:stretch>
        </p:blipFill>
        <p:spPr>
          <a:xfrm>
            <a:off x="118568" y="1532399"/>
            <a:ext cx="10661716" cy="4998400"/>
          </a:xfrm>
          <a:prstGeom prst="rect">
            <a:avLst/>
          </a:prstGeom>
        </p:spPr>
      </p:pic>
      <p:pic>
        <p:nvPicPr>
          <p:cNvPr id="12" name="תמונה 11">
            <a:extLst>
              <a:ext uri="{FF2B5EF4-FFF2-40B4-BE49-F238E27FC236}">
                <a16:creationId xmlns:a16="http://schemas.microsoft.com/office/drawing/2014/main" id="{6509CDAF-2C2D-4D42-B34D-833BFF95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960" y="3084374"/>
            <a:ext cx="7699915" cy="3200677"/>
          </a:xfrm>
          <a:prstGeom prst="rect">
            <a:avLst/>
          </a:prstGeom>
          <a:ln>
            <a:noFill/>
          </a:ln>
          <a:effectLst>
            <a:outerShdw blurRad="292100" dist="139700" dir="2700000" algn="tl" rotWithShape="0">
              <a:srgbClr val="333333">
                <a:alpha val="65000"/>
              </a:srgbClr>
            </a:outerShdw>
          </a:effectLst>
        </p:spPr>
      </p:pic>
      <p:sp>
        <p:nvSpPr>
          <p:cNvPr id="4" name="תיבת טקסט 3">
            <a:extLst>
              <a:ext uri="{FF2B5EF4-FFF2-40B4-BE49-F238E27FC236}">
                <a16:creationId xmlns:a16="http://schemas.microsoft.com/office/drawing/2014/main" id="{EAD74EE0-43C8-42B4-9A38-87BC8F345840}"/>
              </a:ext>
            </a:extLst>
          </p:cNvPr>
          <p:cNvSpPr txBox="1"/>
          <p:nvPr/>
        </p:nvSpPr>
        <p:spPr>
          <a:xfrm>
            <a:off x="5288437" y="845531"/>
            <a:ext cx="6598763" cy="646331"/>
          </a:xfrm>
          <a:prstGeom prst="rect">
            <a:avLst/>
          </a:prstGeom>
          <a:noFill/>
        </p:spPr>
        <p:txBody>
          <a:bodyPr wrap="square" rtlCol="1">
            <a:spAutoFit/>
          </a:bodyPr>
          <a:lstStyle/>
          <a:p>
            <a:r>
              <a:rPr lang="he-IL" dirty="0">
                <a:cs typeface="David" panose="020E0502060401010101" pitchFamily="34" charset="-79"/>
              </a:rPr>
              <a:t>הרצה בדפדפן של הפונקציות </a:t>
            </a:r>
            <a:r>
              <a:rPr lang="en-US" dirty="0"/>
              <a:t>:</a:t>
            </a:r>
            <a:br>
              <a:rPr lang="en-US" dirty="0"/>
            </a:br>
            <a:r>
              <a:rPr lang="en-US" dirty="0" err="1"/>
              <a:t>getAll</a:t>
            </a:r>
            <a:r>
              <a:rPr lang="en-US" dirty="0"/>
              <a:t> </a:t>
            </a:r>
            <a:r>
              <a:rPr lang="he-IL" dirty="0">
                <a:cs typeface="David" panose="020E0502060401010101" pitchFamily="34" charset="-79"/>
              </a:rPr>
              <a:t> ו </a:t>
            </a:r>
            <a:r>
              <a:rPr lang="en-US" dirty="0" err="1"/>
              <a:t>getByStudentId</a:t>
            </a:r>
            <a:endParaRPr lang="he-IL" dirty="0">
              <a:cs typeface="David" panose="020E0502060401010101" pitchFamily="34" charset="-79"/>
            </a:endParaRPr>
          </a:p>
        </p:txBody>
      </p:sp>
      <p:pic>
        <p:nvPicPr>
          <p:cNvPr id="7" name="תמונה 6">
            <a:extLst>
              <a:ext uri="{FF2B5EF4-FFF2-40B4-BE49-F238E27FC236}">
                <a16:creationId xmlns:a16="http://schemas.microsoft.com/office/drawing/2014/main" id="{C76939C5-8707-43D5-B158-1BB5347A3136}"/>
              </a:ext>
            </a:extLst>
          </p:cNvPr>
          <p:cNvPicPr>
            <a:picLocks noChangeAspect="1"/>
          </p:cNvPicPr>
          <p:nvPr/>
        </p:nvPicPr>
        <p:blipFill>
          <a:blip r:embed="rId4"/>
          <a:stretch>
            <a:fillRect/>
          </a:stretch>
        </p:blipFill>
        <p:spPr>
          <a:xfrm>
            <a:off x="502763" y="327201"/>
            <a:ext cx="3633675" cy="917823"/>
          </a:xfrm>
          <a:prstGeom prst="rect">
            <a:avLst/>
          </a:prstGeom>
        </p:spPr>
      </p:pic>
    </p:spTree>
    <p:extLst>
      <p:ext uri="{BB962C8B-B14F-4D97-AF65-F5344CB8AC3E}">
        <p14:creationId xmlns:p14="http://schemas.microsoft.com/office/powerpoint/2010/main" val="3413958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2" name="תמונה 1">
            <a:extLst>
              <a:ext uri="{FF2B5EF4-FFF2-40B4-BE49-F238E27FC236}">
                <a16:creationId xmlns:a16="http://schemas.microsoft.com/office/drawing/2014/main" id="{C6847D9F-DD08-44DA-B6EA-E6972220313D}"/>
              </a:ext>
            </a:extLst>
          </p:cNvPr>
          <p:cNvPicPr>
            <a:picLocks noChangeAspect="1"/>
          </p:cNvPicPr>
          <p:nvPr/>
        </p:nvPicPr>
        <p:blipFill>
          <a:blip r:embed="rId2"/>
          <a:stretch>
            <a:fillRect/>
          </a:stretch>
        </p:blipFill>
        <p:spPr>
          <a:xfrm>
            <a:off x="255611" y="1121793"/>
            <a:ext cx="9342930" cy="5349704"/>
          </a:xfrm>
          <a:prstGeom prst="rect">
            <a:avLst/>
          </a:prstGeom>
          <a:ln>
            <a:noFill/>
          </a:ln>
          <a:effectLst>
            <a:outerShdw blurRad="292100" dist="139700" dir="2700000" algn="tl" rotWithShape="0">
              <a:srgbClr val="333333">
                <a:alpha val="65000"/>
              </a:srgbClr>
            </a:outerShdw>
          </a:effectLst>
        </p:spPr>
      </p:pic>
      <p:sp>
        <p:nvSpPr>
          <p:cNvPr id="10" name="תיבת טקסט 9">
            <a:extLst>
              <a:ext uri="{FF2B5EF4-FFF2-40B4-BE49-F238E27FC236}">
                <a16:creationId xmlns:a16="http://schemas.microsoft.com/office/drawing/2014/main" id="{7CB17C81-0FA1-4B0B-97D3-185DA577E2DC}"/>
              </a:ext>
            </a:extLst>
          </p:cNvPr>
          <p:cNvSpPr txBox="1"/>
          <p:nvPr/>
        </p:nvSpPr>
        <p:spPr>
          <a:xfrm>
            <a:off x="9714271" y="899354"/>
            <a:ext cx="2222118" cy="4524315"/>
          </a:xfrm>
          <a:prstGeom prst="rect">
            <a:avLst/>
          </a:prstGeom>
          <a:noFill/>
        </p:spPr>
        <p:txBody>
          <a:bodyPr wrap="square" rtlCol="1">
            <a:spAutoFit/>
          </a:bodyPr>
          <a:lstStyle/>
          <a:p>
            <a:r>
              <a:rPr lang="he-IL" sz="1600" dirty="0">
                <a:cs typeface="David" panose="020E0502060401010101" pitchFamily="34" charset="-79"/>
              </a:rPr>
              <a:t>הפונקציה </a:t>
            </a:r>
            <a:r>
              <a:rPr lang="en-US" sz="1600" dirty="0"/>
              <a:t>‘</a:t>
            </a:r>
            <a:r>
              <a:rPr lang="en-US" sz="1600" dirty="0" err="1"/>
              <a:t>addAttendnceList</a:t>
            </a:r>
            <a:r>
              <a:rPr lang="en-US" sz="1600" dirty="0"/>
              <a:t>’ </a:t>
            </a:r>
            <a:r>
              <a:rPr lang="he-IL" sz="1600" dirty="0">
                <a:cs typeface="David" panose="020E0502060401010101" pitchFamily="34" charset="-79"/>
              </a:rPr>
              <a:t>מקבלת </a:t>
            </a:r>
            <a:r>
              <a:rPr lang="he-IL" sz="1600" dirty="0" err="1">
                <a:cs typeface="David" panose="020E0502060401010101" pitchFamily="34" charset="-79"/>
              </a:rPr>
              <a:t>פרמטרים,יוצרת</a:t>
            </a:r>
            <a:r>
              <a:rPr lang="he-IL" sz="1600" dirty="0">
                <a:cs typeface="David" panose="020E0502060401010101" pitchFamily="34" charset="-79"/>
              </a:rPr>
              <a:t> מהם רשימה של </a:t>
            </a:r>
            <a:r>
              <a:rPr lang="he-IL" sz="1600" dirty="0" err="1">
                <a:cs typeface="David" panose="020E0502060401010101" pitchFamily="34" charset="-79"/>
              </a:rPr>
              <a:t>אובייקטי</a:t>
            </a:r>
            <a:r>
              <a:rPr lang="he-IL" sz="1600" dirty="0">
                <a:cs typeface="David" panose="020E0502060401010101" pitchFamily="34" charset="-79"/>
              </a:rPr>
              <a:t> נוכחות –</a:t>
            </a:r>
            <a:br>
              <a:rPr lang="en-US" sz="1600" dirty="0"/>
            </a:br>
            <a:r>
              <a:rPr lang="he-IL" sz="1600" dirty="0">
                <a:cs typeface="David" panose="020E0502060401010101" pitchFamily="34" charset="-79"/>
              </a:rPr>
              <a:t>’</a:t>
            </a:r>
            <a:r>
              <a:rPr lang="en-US" sz="1600" dirty="0" err="1"/>
              <a:t>AttendanceDTO</a:t>
            </a:r>
            <a:r>
              <a:rPr lang="he-IL" sz="1600" dirty="0">
                <a:cs typeface="David" panose="020E0502060401010101" pitchFamily="34" charset="-79"/>
              </a:rPr>
              <a:t> ’</a:t>
            </a:r>
            <a:br>
              <a:rPr lang="en-US" sz="1600" dirty="0"/>
            </a:br>
            <a:r>
              <a:rPr lang="he-IL" sz="1600" dirty="0">
                <a:cs typeface="David" panose="020E0502060401010101" pitchFamily="34" charset="-79"/>
              </a:rPr>
              <a:t>ושולחת את הרשימה לשירות חיצוני -</a:t>
            </a:r>
            <a:br>
              <a:rPr lang="en-US" sz="1600" dirty="0"/>
            </a:br>
            <a:r>
              <a:rPr lang="he-IL" sz="1600" dirty="0">
                <a:cs typeface="David" panose="020E0502060401010101" pitchFamily="34" charset="-79"/>
              </a:rPr>
              <a:t> ‘</a:t>
            </a:r>
            <a:r>
              <a:rPr lang="en-US" sz="1600" dirty="0" err="1"/>
              <a:t>db</a:t>
            </a:r>
            <a:r>
              <a:rPr lang="en-US" sz="1600" dirty="0"/>
              <a:t>-connector</a:t>
            </a:r>
            <a:r>
              <a:rPr lang="he-IL" sz="1600" dirty="0">
                <a:cs typeface="David" panose="020E0502060401010101" pitchFamily="34" charset="-79"/>
              </a:rPr>
              <a:t> ‘</a:t>
            </a:r>
            <a:br>
              <a:rPr lang="en-US" sz="1600" dirty="0"/>
            </a:br>
            <a:r>
              <a:rPr lang="he-IL" sz="1600" dirty="0">
                <a:cs typeface="David" panose="020E0502060401010101" pitchFamily="34" charset="-79"/>
              </a:rPr>
              <a:t>מימוש זה בסרוויס ולא </a:t>
            </a:r>
            <a:r>
              <a:rPr lang="he-IL" sz="1600" dirty="0" err="1">
                <a:cs typeface="David" panose="020E0502060401010101" pitchFamily="34" charset="-79"/>
              </a:rPr>
              <a:t>באנגולר</a:t>
            </a:r>
            <a:r>
              <a:rPr lang="he-IL" sz="1600" dirty="0">
                <a:cs typeface="David" panose="020E0502060401010101" pitchFamily="34" charset="-79"/>
              </a:rPr>
              <a:t> הוא נכון מבחינת </a:t>
            </a:r>
            <a:r>
              <a:rPr lang="he-IL" sz="1600" dirty="0" err="1">
                <a:cs typeface="David" panose="020E0502060401010101" pitchFamily="34" charset="-79"/>
              </a:rPr>
              <a:t>ארכיטקטורה,מכיוון</a:t>
            </a:r>
            <a:r>
              <a:rPr lang="he-IL" sz="1600" dirty="0">
                <a:cs typeface="David" panose="020E0502060401010101" pitchFamily="34" charset="-79"/>
              </a:rPr>
              <a:t> שעיבוד הנתונים והתקשורת עם השרת צריכים להתבצע בצד השרת כדי להבטיח </a:t>
            </a:r>
            <a:r>
              <a:rPr lang="he-IL" sz="1600" dirty="0" err="1">
                <a:cs typeface="David" panose="020E0502060401010101" pitchFamily="34" charset="-79"/>
              </a:rPr>
              <a:t>אבטחה,לוגיקה</a:t>
            </a:r>
            <a:r>
              <a:rPr lang="he-IL" sz="1600" dirty="0">
                <a:cs typeface="David" panose="020E0502060401010101" pitchFamily="34" charset="-79"/>
              </a:rPr>
              <a:t> עסקית מרכזית וניהול נכון של הנתונים</a:t>
            </a:r>
          </a:p>
        </p:txBody>
      </p:sp>
      <p:pic>
        <p:nvPicPr>
          <p:cNvPr id="5" name="תמונה 4">
            <a:extLst>
              <a:ext uri="{FF2B5EF4-FFF2-40B4-BE49-F238E27FC236}">
                <a16:creationId xmlns:a16="http://schemas.microsoft.com/office/drawing/2014/main" id="{84619E20-45D9-4082-BF0E-CBF1BC721B92}"/>
              </a:ext>
            </a:extLst>
          </p:cNvPr>
          <p:cNvPicPr>
            <a:picLocks noChangeAspect="1"/>
          </p:cNvPicPr>
          <p:nvPr/>
        </p:nvPicPr>
        <p:blipFill>
          <a:blip r:embed="rId3"/>
          <a:stretch>
            <a:fillRect/>
          </a:stretch>
        </p:blipFill>
        <p:spPr>
          <a:xfrm>
            <a:off x="533243" y="98218"/>
            <a:ext cx="3633675" cy="917823"/>
          </a:xfrm>
          <a:prstGeom prst="rect">
            <a:avLst/>
          </a:prstGeom>
        </p:spPr>
      </p:pic>
    </p:spTree>
    <p:extLst>
      <p:ext uri="{BB962C8B-B14F-4D97-AF65-F5344CB8AC3E}">
        <p14:creationId xmlns:p14="http://schemas.microsoft.com/office/powerpoint/2010/main" val="2691352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7" name="תמונה 6">
            <a:extLst>
              <a:ext uri="{FF2B5EF4-FFF2-40B4-BE49-F238E27FC236}">
                <a16:creationId xmlns:a16="http://schemas.microsoft.com/office/drawing/2014/main" id="{CA2959CD-7D8B-4020-B764-643FDACB5E85}"/>
              </a:ext>
            </a:extLst>
          </p:cNvPr>
          <p:cNvPicPr>
            <a:picLocks noChangeAspect="1"/>
          </p:cNvPicPr>
          <p:nvPr/>
        </p:nvPicPr>
        <p:blipFill>
          <a:blip r:embed="rId2"/>
          <a:stretch>
            <a:fillRect/>
          </a:stretch>
        </p:blipFill>
        <p:spPr>
          <a:xfrm>
            <a:off x="502763" y="1008668"/>
            <a:ext cx="8116003" cy="5380186"/>
          </a:xfrm>
          <a:prstGeom prst="rect">
            <a:avLst/>
          </a:prstGeom>
          <a:ln>
            <a:noFill/>
          </a:ln>
          <a:effectLst>
            <a:outerShdw blurRad="292100" dist="139700" dir="2700000" algn="tl" rotWithShape="0">
              <a:srgbClr val="333333">
                <a:alpha val="65000"/>
              </a:srgbClr>
            </a:outerShdw>
          </a:effectLst>
        </p:spPr>
      </p:pic>
      <p:sp>
        <p:nvSpPr>
          <p:cNvPr id="4" name="תיבת טקסט 3">
            <a:extLst>
              <a:ext uri="{FF2B5EF4-FFF2-40B4-BE49-F238E27FC236}">
                <a16:creationId xmlns:a16="http://schemas.microsoft.com/office/drawing/2014/main" id="{1B1E1CDF-AA98-47C8-8213-56D1E449BBA6}"/>
              </a:ext>
            </a:extLst>
          </p:cNvPr>
          <p:cNvSpPr txBox="1"/>
          <p:nvPr/>
        </p:nvSpPr>
        <p:spPr>
          <a:xfrm>
            <a:off x="9045677" y="1008668"/>
            <a:ext cx="3009863" cy="923330"/>
          </a:xfrm>
          <a:prstGeom prst="rect">
            <a:avLst/>
          </a:prstGeom>
          <a:noFill/>
        </p:spPr>
        <p:txBody>
          <a:bodyPr wrap="square" rtlCol="1">
            <a:spAutoFit/>
          </a:bodyPr>
          <a:lstStyle/>
          <a:p>
            <a:r>
              <a:rPr lang="he-IL" dirty="0">
                <a:cs typeface="David" panose="020E0502060401010101" pitchFamily="34" charset="-79"/>
              </a:rPr>
              <a:t>הרצה של הפונקציה</a:t>
            </a:r>
            <a:r>
              <a:rPr lang="en-US" dirty="0"/>
              <a:t>:</a:t>
            </a:r>
            <a:br>
              <a:rPr lang="en-US" dirty="0"/>
            </a:br>
            <a:r>
              <a:rPr lang="en-US" dirty="0" err="1"/>
              <a:t>addAttendnceList</a:t>
            </a:r>
            <a:br>
              <a:rPr lang="en-US" dirty="0"/>
            </a:br>
            <a:r>
              <a:rPr lang="he-IL" dirty="0">
                <a:cs typeface="David" panose="020E0502060401010101" pitchFamily="34" charset="-79"/>
              </a:rPr>
              <a:t> ב </a:t>
            </a:r>
            <a:r>
              <a:rPr lang="en-US" dirty="0" err="1"/>
              <a:t>PostMan</a:t>
            </a:r>
            <a:endParaRPr lang="he-IL" dirty="0">
              <a:cs typeface="David" panose="020E0502060401010101" pitchFamily="34" charset="-79"/>
            </a:endParaRPr>
          </a:p>
        </p:txBody>
      </p:sp>
      <p:pic>
        <p:nvPicPr>
          <p:cNvPr id="5" name="תמונה 4">
            <a:extLst>
              <a:ext uri="{FF2B5EF4-FFF2-40B4-BE49-F238E27FC236}">
                <a16:creationId xmlns:a16="http://schemas.microsoft.com/office/drawing/2014/main" id="{FC4A2879-EED1-4511-891A-B1C2DBF19C07}"/>
              </a:ext>
            </a:extLst>
          </p:cNvPr>
          <p:cNvPicPr>
            <a:picLocks noChangeAspect="1"/>
          </p:cNvPicPr>
          <p:nvPr/>
        </p:nvPicPr>
        <p:blipFill>
          <a:blip r:embed="rId3"/>
          <a:stretch>
            <a:fillRect/>
          </a:stretch>
        </p:blipFill>
        <p:spPr>
          <a:xfrm>
            <a:off x="258923" y="-2461"/>
            <a:ext cx="3633675" cy="917823"/>
          </a:xfrm>
          <a:prstGeom prst="rect">
            <a:avLst/>
          </a:prstGeom>
        </p:spPr>
      </p:pic>
    </p:spTree>
    <p:extLst>
      <p:ext uri="{BB962C8B-B14F-4D97-AF65-F5344CB8AC3E}">
        <p14:creationId xmlns:p14="http://schemas.microsoft.com/office/powerpoint/2010/main" val="384125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2" name="תיבת טקסט 1">
            <a:extLst>
              <a:ext uri="{FF2B5EF4-FFF2-40B4-BE49-F238E27FC236}">
                <a16:creationId xmlns:a16="http://schemas.microsoft.com/office/drawing/2014/main" id="{3A1FBB53-1BAB-4B50-943C-C4B0248718C6}"/>
              </a:ext>
            </a:extLst>
          </p:cNvPr>
          <p:cNvSpPr txBox="1"/>
          <p:nvPr/>
        </p:nvSpPr>
        <p:spPr>
          <a:xfrm>
            <a:off x="6315959" y="1008668"/>
            <a:ext cx="5373278" cy="369332"/>
          </a:xfrm>
          <a:prstGeom prst="rect">
            <a:avLst/>
          </a:prstGeom>
          <a:noFill/>
        </p:spPr>
        <p:txBody>
          <a:bodyPr wrap="square" rtlCol="1">
            <a:spAutoFit/>
          </a:bodyPr>
          <a:lstStyle/>
          <a:p>
            <a:endParaRPr lang="he-IL" dirty="0">
              <a:cs typeface="David" panose="020E0502060401010101" pitchFamily="34" charset="-79"/>
            </a:endParaRPr>
          </a:p>
        </p:txBody>
      </p:sp>
      <p:pic>
        <p:nvPicPr>
          <p:cNvPr id="9" name="תמונה 8">
            <a:extLst>
              <a:ext uri="{FF2B5EF4-FFF2-40B4-BE49-F238E27FC236}">
                <a16:creationId xmlns:a16="http://schemas.microsoft.com/office/drawing/2014/main" id="{134AD73A-DAA8-4334-A724-1809551DEBE1}"/>
              </a:ext>
            </a:extLst>
          </p:cNvPr>
          <p:cNvPicPr>
            <a:picLocks noChangeAspect="1"/>
          </p:cNvPicPr>
          <p:nvPr/>
        </p:nvPicPr>
        <p:blipFill>
          <a:blip r:embed="rId2"/>
          <a:stretch>
            <a:fillRect/>
          </a:stretch>
        </p:blipFill>
        <p:spPr>
          <a:xfrm>
            <a:off x="831165" y="4087783"/>
            <a:ext cx="5044877" cy="1661304"/>
          </a:xfrm>
          <a:prstGeom prst="rect">
            <a:avLst/>
          </a:prstGeom>
          <a:ln>
            <a:noFill/>
          </a:ln>
          <a:effectLst>
            <a:outerShdw blurRad="292100" dist="139700" dir="2700000" algn="tl" rotWithShape="0">
              <a:srgbClr val="333333">
                <a:alpha val="65000"/>
              </a:srgbClr>
            </a:outerShdw>
          </a:effectLst>
        </p:spPr>
      </p:pic>
      <p:pic>
        <p:nvPicPr>
          <p:cNvPr id="10" name="תמונה 9">
            <a:extLst>
              <a:ext uri="{FF2B5EF4-FFF2-40B4-BE49-F238E27FC236}">
                <a16:creationId xmlns:a16="http://schemas.microsoft.com/office/drawing/2014/main" id="{6298FC1C-B4DB-4EDC-A974-142F0336844A}"/>
              </a:ext>
            </a:extLst>
          </p:cNvPr>
          <p:cNvPicPr>
            <a:picLocks noChangeAspect="1"/>
          </p:cNvPicPr>
          <p:nvPr/>
        </p:nvPicPr>
        <p:blipFill>
          <a:blip r:embed="rId3"/>
          <a:stretch>
            <a:fillRect/>
          </a:stretch>
        </p:blipFill>
        <p:spPr>
          <a:xfrm>
            <a:off x="4213316" y="877322"/>
            <a:ext cx="7102455" cy="2690093"/>
          </a:xfrm>
          <a:prstGeom prst="rect">
            <a:avLst/>
          </a:prstGeom>
        </p:spPr>
      </p:pic>
      <p:pic>
        <p:nvPicPr>
          <p:cNvPr id="6" name="תמונה 5">
            <a:extLst>
              <a:ext uri="{FF2B5EF4-FFF2-40B4-BE49-F238E27FC236}">
                <a16:creationId xmlns:a16="http://schemas.microsoft.com/office/drawing/2014/main" id="{AE98EB95-7F3F-4C67-ACBF-9C2890094786}"/>
              </a:ext>
            </a:extLst>
          </p:cNvPr>
          <p:cNvPicPr>
            <a:picLocks noChangeAspect="1"/>
          </p:cNvPicPr>
          <p:nvPr/>
        </p:nvPicPr>
        <p:blipFill>
          <a:blip r:embed="rId4"/>
          <a:stretch>
            <a:fillRect/>
          </a:stretch>
        </p:blipFill>
        <p:spPr>
          <a:xfrm>
            <a:off x="533243" y="98218"/>
            <a:ext cx="3633675" cy="917823"/>
          </a:xfrm>
          <a:prstGeom prst="rect">
            <a:avLst/>
          </a:prstGeom>
        </p:spPr>
      </p:pic>
    </p:spTree>
    <p:extLst>
      <p:ext uri="{BB962C8B-B14F-4D97-AF65-F5344CB8AC3E}">
        <p14:creationId xmlns:p14="http://schemas.microsoft.com/office/powerpoint/2010/main" val="166984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060815959"/>
              </p:ext>
            </p:extLst>
          </p:nvPr>
        </p:nvGraphicFramePr>
        <p:xfrm>
          <a:off x="936396" y="1928588"/>
          <a:ext cx="10515600" cy="4264152"/>
        </p:xfrm>
        <a:graphic>
          <a:graphicData uri="http://schemas.openxmlformats.org/drawingml/2006/table">
            <a:tbl>
              <a:tblPr rtl="1" firstRow="1" bandRow="1">
                <a:tableStyleId>{1FECB4D8-DB02-4DC6-A0A2-4F2EBAE1DC90}</a:tableStyleId>
              </a:tblPr>
              <a:tblGrid>
                <a:gridCol w="337794">
                  <a:extLst>
                    <a:ext uri="{9D8B030D-6E8A-4147-A177-3AD203B41FA5}">
                      <a16:colId xmlns:a16="http://schemas.microsoft.com/office/drawing/2014/main" val="2055060790"/>
                    </a:ext>
                  </a:extLst>
                </a:gridCol>
                <a:gridCol w="3495533">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261856">
                <a:tc>
                  <a:txBody>
                    <a:bodyPr/>
                    <a:lstStyle/>
                    <a:p>
                      <a:pPr rtl="1"/>
                      <a:r>
                        <a:rPr lang="he-IL" sz="2000" dirty="0">
                          <a:cs typeface="David" panose="020E0502060401010101" pitchFamily="34" charset="-79"/>
                        </a:rPr>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David" panose="020E0502060401010101" pitchFamily="34" charset="-79"/>
                          <a:ea typeface="Arial"/>
                          <a:cs typeface="David" panose="020E0502060401010101" pitchFamily="34" charset="-79"/>
                          <a:sym typeface="Arial"/>
                        </a:rPr>
                        <a:t>החלק הסופי במוצ</a:t>
                      </a:r>
                      <a:r>
                        <a:rPr lang="he-IL" sz="2000" dirty="0">
                          <a:solidFill>
                            <a:schemeClr val="bg1"/>
                          </a:solidFill>
                          <a:latin typeface="David" panose="020E0502060401010101" pitchFamily="34" charset="-79"/>
                          <a:ea typeface="Arial"/>
                          <a:cs typeface="David" panose="020E0502060401010101" pitchFamily="34" charset="-79"/>
                          <a:sym typeface="Arial"/>
                        </a:rPr>
                        <a:t>ר:</a:t>
                      </a:r>
                      <a:endParaRPr lang="iw-IL" sz="2000" dirty="0">
                        <a:solidFill>
                          <a:srgbClr val="000000"/>
                        </a:solidFill>
                        <a:latin typeface="David" panose="020E0502060401010101" pitchFamily="34" charset="-79"/>
                        <a:ea typeface="Arial"/>
                        <a:cs typeface="David" panose="020E0502060401010101" pitchFamily="34" charset="-79"/>
                        <a:sym typeface="Arial"/>
                      </a:endParaRPr>
                    </a:p>
                  </a:txBody>
                  <a:tcPr marT="50292" marB="50292">
                    <a:solidFill>
                      <a:srgbClr val="14828F"/>
                    </a:solidFill>
                  </a:tcPr>
                </a:tc>
                <a:tc>
                  <a:txBody>
                    <a:bodyPr/>
                    <a:lstStyle/>
                    <a:p>
                      <a:pPr rtl="1"/>
                      <a:r>
                        <a:rPr lang="he-IL" sz="2000" dirty="0">
                          <a:solidFill>
                            <a:schemeClr val="bg1"/>
                          </a:solidFill>
                          <a:cs typeface="David" panose="020E0502060401010101" pitchFamily="34" charset="-79"/>
                        </a:rPr>
                        <a:t>הטכנולוגיה</a:t>
                      </a:r>
                    </a:p>
                  </a:txBody>
                  <a:tcPr marT="50292" marB="50292">
                    <a:solidFill>
                      <a:srgbClr val="14828F"/>
                    </a:solidFill>
                  </a:tcPr>
                </a:tc>
                <a:tc>
                  <a:txBody>
                    <a:bodyPr/>
                    <a:lstStyle/>
                    <a:p>
                      <a:pPr rtl="1"/>
                      <a:r>
                        <a:rPr lang="he-IL" sz="2000" dirty="0">
                          <a:cs typeface="David" panose="020E0502060401010101" pitchFamily="34" charset="-79"/>
                        </a:rPr>
                        <a:t>השפה</a:t>
                      </a:r>
                    </a:p>
                  </a:txBody>
                  <a:tcPr marT="50292" marB="50292">
                    <a:solidFill>
                      <a:srgbClr val="14828F"/>
                    </a:solidFill>
                  </a:tcPr>
                </a:tc>
                <a:tc>
                  <a:txBody>
                    <a:bodyPr/>
                    <a:lstStyle/>
                    <a:p>
                      <a:pPr rtl="1"/>
                      <a:endParaRPr lang="he-IL" sz="2000" dirty="0">
                        <a:cs typeface="David" panose="020E0502060401010101" pitchFamily="34" charset="-79"/>
                      </a:endParaRPr>
                    </a:p>
                  </a:txBody>
                  <a:tcPr marT="50292" marB="50292">
                    <a:solidFill>
                      <a:srgbClr val="14828F"/>
                    </a:solidFill>
                  </a:tcPr>
                </a:tc>
                <a:extLst>
                  <a:ext uri="{0D108BD9-81ED-4DB2-BD59-A6C34878D82A}">
                    <a16:rowId xmlns:a16="http://schemas.microsoft.com/office/drawing/2014/main" val="2084752707"/>
                  </a:ext>
                </a:extLst>
              </a:tr>
              <a:tr h="3392318">
                <a:tc>
                  <a:txBody>
                    <a:bodyPr/>
                    <a:lstStyle/>
                    <a:p>
                      <a:pPr rtl="1"/>
                      <a:r>
                        <a:rPr lang="he-IL" sz="2000" dirty="0">
                          <a:cs typeface="David" panose="020E0502060401010101" pitchFamily="34" charset="-79"/>
                        </a:rPr>
                        <a:t>2</a:t>
                      </a:r>
                    </a:p>
                  </a:txBody>
                  <a:tcPr marT="50292" marB="50292"/>
                </a:tc>
                <a:tc>
                  <a:txBody>
                    <a:bodyPr/>
                    <a:lstStyle/>
                    <a:p>
                      <a:pPr rtl="1"/>
                      <a:r>
                        <a:rPr lang="he-IL" sz="1600" dirty="0">
                          <a:cs typeface="David" panose="020E0502060401010101" pitchFamily="34" charset="-79"/>
                        </a:rPr>
                        <a:t>מסך סימון נוכחות </a:t>
                      </a:r>
                    </a:p>
                  </a:txBody>
                  <a:tcPr marT="50292" marB="50292"/>
                </a:tc>
                <a:tc>
                  <a:txBody>
                    <a:bodyPr/>
                    <a:lstStyle/>
                    <a:p>
                      <a:pPr rtl="1"/>
                      <a:r>
                        <a:rPr lang="en-US" sz="2000" dirty="0"/>
                        <a:t>Angular</a:t>
                      </a:r>
                      <a:br>
                        <a:rPr lang="en-US" sz="2000" dirty="0"/>
                      </a:br>
                      <a:endParaRPr lang="he-IL" sz="2000" dirty="0">
                        <a:cs typeface="David" panose="020E0502060401010101" pitchFamily="34" charset="-79"/>
                      </a:endParaRPr>
                    </a:p>
                  </a:txBody>
                  <a:tcPr marT="50292" marB="50292"/>
                </a:tc>
                <a:tc>
                  <a:txBody>
                    <a:bodyPr/>
                    <a:lstStyle/>
                    <a:p>
                      <a:pPr rtl="1"/>
                      <a:r>
                        <a:rPr lang="en-US" sz="2000" dirty="0"/>
                        <a:t>TS</a:t>
                      </a:r>
                      <a:br>
                        <a:rPr lang="en-US" sz="2000" dirty="0"/>
                      </a:br>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cs typeface="David" panose="020E0502060401010101" pitchFamily="34" charset="-79"/>
                        </a:rPr>
                        <a:t>1. יצירת רכיב </a:t>
                      </a:r>
                      <a:r>
                        <a:rPr lang="he-IL" sz="2000" dirty="0" err="1"/>
                        <a:t>אנגולר</a:t>
                      </a:r>
                      <a:r>
                        <a:rPr lang="he-IL" sz="2000" dirty="0"/>
                        <a:t> לטבלת נוכחות עם כפתורי רדיו למצב נוכחות.</a:t>
                      </a:r>
                      <a:br>
                        <a:rPr lang="en-US" sz="2000" dirty="0"/>
                      </a:br>
                      <a:r>
                        <a:rPr lang="he-IL" sz="2000" dirty="0"/>
                        <a:t>2. הגדרת מערך </a:t>
                      </a:r>
                      <a:r>
                        <a:rPr lang="en-US" sz="2000" dirty="0" err="1"/>
                        <a:t>studentStatuses</a:t>
                      </a:r>
                      <a:r>
                        <a:rPr lang="en-US" sz="2000" dirty="0"/>
                        <a:t> </a:t>
                      </a:r>
                      <a:r>
                        <a:rPr lang="he-IL" sz="2000" dirty="0"/>
                        <a:t> לשמירת סטטוס נוכחות לתלמידים.</a:t>
                      </a:r>
                      <a:br>
                        <a:rPr lang="en-US" sz="2000" dirty="0"/>
                      </a:br>
                      <a:r>
                        <a:rPr lang="he-IL" sz="2000" dirty="0"/>
                        <a:t>3. כפתור לעדכון רשימת הנוכחות בממשק </a:t>
                      </a:r>
                      <a:r>
                        <a:rPr lang="en-US" sz="2000" dirty="0"/>
                        <a:t>API</a:t>
                      </a:r>
                      <a:br>
                        <a:rPr lang="en-US" sz="2000" dirty="0"/>
                      </a:br>
                      <a:r>
                        <a:rPr lang="he-IL" sz="2000" dirty="0"/>
                        <a:t>4. ניהול מצב </a:t>
                      </a:r>
                      <a:r>
                        <a:rPr lang="en-US" sz="2000" dirty="0"/>
                        <a:t>UI </a:t>
                      </a:r>
                      <a:r>
                        <a:rPr lang="he-IL" sz="2000" dirty="0"/>
                        <a:t>וחסימת כפתורי רדיו לאחר סימון הנוכחות.</a:t>
                      </a:r>
                      <a:br>
                        <a:rPr lang="en-US" sz="2000" dirty="0"/>
                      </a:br>
                      <a:r>
                        <a:rPr lang="he-IL" sz="2000" dirty="0"/>
                        <a:t>5. אינטגרציה עם </a:t>
                      </a:r>
                      <a:r>
                        <a:rPr lang="en-US" sz="2000" dirty="0"/>
                        <a:t>Java Spring Boot </a:t>
                      </a:r>
                      <a:r>
                        <a:rPr lang="he-IL" sz="2000" dirty="0"/>
                        <a:t> ו-</a:t>
                      </a:r>
                      <a:r>
                        <a:rPr lang="en-US" sz="2000" dirty="0"/>
                        <a:t>     </a:t>
                      </a:r>
                      <a:r>
                        <a:rPr lang="he-IL" sz="2000" dirty="0"/>
                        <a:t> </a:t>
                      </a:r>
                      <a:r>
                        <a:rPr lang="en-US" sz="2000" dirty="0"/>
                        <a:t>WebSocket  </a:t>
                      </a:r>
                      <a:r>
                        <a:rPr lang="he-IL" sz="2000" dirty="0"/>
                        <a:t> לעדכונים בזמן אמת.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261856">
                <a:tc>
                  <a:txBody>
                    <a:bodyPr/>
                    <a:lstStyle/>
                    <a:p>
                      <a:pPr rtl="1"/>
                      <a:endParaRPr lang="he-IL" sz="2000" dirty="0">
                        <a:cs typeface="David" panose="020E0502060401010101" pitchFamily="34" charset="-79"/>
                      </a:endParaRPr>
                    </a:p>
                  </a:txBody>
                  <a:tcPr marT="50292" marB="50292"/>
                </a:tc>
                <a:tc>
                  <a:txBody>
                    <a:bodyPr/>
                    <a:lstStyle/>
                    <a:p>
                      <a:pPr rtl="1"/>
                      <a:endParaRPr lang="he-IL" sz="16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cs typeface="David" panose="020E0502060401010101" pitchFamily="34" charset="-79"/>
                      </a:endParaRPr>
                    </a:p>
                  </a:txBody>
                  <a:tcPr marT="50292" marB="50292"/>
                </a:tc>
                <a:extLst>
                  <a:ext uri="{0D108BD9-81ED-4DB2-BD59-A6C34878D82A}">
                    <a16:rowId xmlns:a16="http://schemas.microsoft.com/office/drawing/2014/main" val="616851175"/>
                  </a:ext>
                </a:extLst>
              </a:tr>
            </a:tbl>
          </a:graphicData>
        </a:graphic>
      </p:graphicFrame>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rgbClr val="F73B83"/>
                </a:solidFill>
                <a:cs typeface="David" panose="020E0502060401010101" pitchFamily="34" charset="-79"/>
              </a:rPr>
              <a:t>שלב ד': ביצוע ופיתוח</a:t>
            </a:r>
            <a:endParaRPr lang="he-IL" dirty="0">
              <a:solidFill>
                <a:srgbClr val="F73B83"/>
              </a:solidFill>
            </a:endParaRPr>
          </a:p>
        </p:txBody>
      </p:sp>
      <p:sp>
        <p:nvSpPr>
          <p:cNvPr id="7" name="תיבת טקסט 6">
            <a:extLst>
              <a:ext uri="{FF2B5EF4-FFF2-40B4-BE49-F238E27FC236}">
                <a16:creationId xmlns:a16="http://schemas.microsoft.com/office/drawing/2014/main" id="{A9D8AF37-A918-027A-45BC-DF6269CC213B}"/>
              </a:ext>
            </a:extLst>
          </p:cNvPr>
          <p:cNvSpPr txBox="1"/>
          <p:nvPr/>
        </p:nvSpPr>
        <p:spPr>
          <a:xfrm>
            <a:off x="838200" y="1334469"/>
            <a:ext cx="10433179" cy="923330"/>
          </a:xfrm>
          <a:prstGeom prst="rect">
            <a:avLst/>
          </a:prstGeom>
          <a:noFill/>
        </p:spPr>
        <p:txBody>
          <a:bodyPr wrap="square" rtlCol="1">
            <a:spAutoFit/>
          </a:bodyPr>
          <a:lstStyle/>
          <a:p>
            <a:r>
              <a:rPr lang="iw-IL" sz="1800" dirty="0">
                <a:solidFill>
                  <a:srgbClr val="000000"/>
                </a:solidFill>
                <a:latin typeface="David" panose="020E0502060401010101" pitchFamily="34" charset="-79"/>
                <a:ea typeface="Arial"/>
                <a:cs typeface="David" panose="020E0502060401010101" pitchFamily="34" charset="-79"/>
                <a:sym typeface="Arial"/>
              </a:rPr>
              <a:t>במהלך הפיתוח פיתחתי באזורים שונים בכל רחבי האפליקציה, בשל כך הטכנולוגיות והביצועים שאפרט להלן הינן מגוונות הן מבחינת סוגיהן והן מבחינת רמתן:</a:t>
            </a:r>
            <a:endParaRPr lang="he-IL" sz="1800" dirty="0">
              <a:solidFill>
                <a:srgbClr val="000000"/>
              </a:solidFill>
              <a:latin typeface="David" panose="020E0502060401010101" pitchFamily="34" charset="-79"/>
              <a:ea typeface="Arial"/>
              <a:cs typeface="David" panose="020E0502060401010101" pitchFamily="34" charset="-79"/>
              <a:sym typeface="Arial"/>
            </a:endParaRPr>
          </a:p>
          <a:p>
            <a:endParaRPr lang="he-IL" dirty="0">
              <a:cs typeface="David" panose="020E0502060401010101" pitchFamily="34" charset="-79"/>
            </a:endParaRPr>
          </a:p>
        </p:txBody>
      </p:sp>
      <p:pic>
        <p:nvPicPr>
          <p:cNvPr id="5" name="תמונה 4">
            <a:extLst>
              <a:ext uri="{FF2B5EF4-FFF2-40B4-BE49-F238E27FC236}">
                <a16:creationId xmlns:a16="http://schemas.microsoft.com/office/drawing/2014/main" id="{30AAE4E5-D9F6-4B40-84A9-193AB9949183}"/>
              </a:ext>
            </a:extLst>
          </p:cNvPr>
          <p:cNvPicPr>
            <a:picLocks noChangeAspect="1"/>
          </p:cNvPicPr>
          <p:nvPr/>
        </p:nvPicPr>
        <p:blipFill>
          <a:blip r:embed="rId2"/>
          <a:stretch>
            <a:fillRect/>
          </a:stretch>
        </p:blipFill>
        <p:spPr>
          <a:xfrm>
            <a:off x="86203" y="206348"/>
            <a:ext cx="3633675" cy="917823"/>
          </a:xfrm>
          <a:prstGeom prst="rect">
            <a:avLst/>
          </a:prstGeom>
        </p:spPr>
      </p:pic>
    </p:spTree>
    <p:extLst>
      <p:ext uri="{BB962C8B-B14F-4D97-AF65-F5344CB8AC3E}">
        <p14:creationId xmlns:p14="http://schemas.microsoft.com/office/powerpoint/2010/main" val="3643523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תיבת טקסט 19">
            <a:extLst>
              <a:ext uri="{FF2B5EF4-FFF2-40B4-BE49-F238E27FC236}">
                <a16:creationId xmlns:a16="http://schemas.microsoft.com/office/drawing/2014/main" id="{92FCE2CA-438C-4560-8309-115B24D1490D}"/>
              </a:ext>
            </a:extLst>
          </p:cNvPr>
          <p:cNvSpPr txBox="1"/>
          <p:nvPr/>
        </p:nvSpPr>
        <p:spPr>
          <a:xfrm>
            <a:off x="1520858" y="773521"/>
            <a:ext cx="9703720" cy="1200329"/>
          </a:xfrm>
          <a:prstGeom prst="rect">
            <a:avLst/>
          </a:prstGeom>
          <a:noFill/>
        </p:spPr>
        <p:txBody>
          <a:bodyPr wrap="square" rtlCol="1">
            <a:spAutoFit/>
          </a:bodyPr>
          <a:lstStyle/>
          <a:p>
            <a:r>
              <a:rPr lang="he-IL" dirty="0">
                <a:cs typeface="David" panose="020E0502060401010101" pitchFamily="34" charset="-79"/>
              </a:rPr>
              <a:t>זה המסך שנוצר:</a:t>
            </a:r>
            <a:br>
              <a:rPr lang="en-US" dirty="0"/>
            </a:br>
            <a:r>
              <a:rPr lang="he-IL" dirty="0">
                <a:cs typeface="David" panose="020E0502060401010101" pitchFamily="34" charset="-79"/>
              </a:rPr>
              <a:t>שאני לוחצת על "סימון נוכחות" </a:t>
            </a:r>
            <a:br>
              <a:rPr lang="en-US" dirty="0"/>
            </a:br>
            <a:r>
              <a:rPr lang="he-IL" dirty="0">
                <a:cs typeface="David" panose="020E0502060401010101" pitchFamily="34" charset="-79"/>
              </a:rPr>
              <a:t>אני נכנסת למסך הזה שמציג את רשימת השיעורים</a:t>
            </a:r>
            <a:br>
              <a:rPr lang="en-US" dirty="0"/>
            </a:br>
            <a:endParaRPr lang="he-IL" dirty="0">
              <a:cs typeface="David" panose="020E0502060401010101" pitchFamily="34" charset="-79"/>
            </a:endParaRPr>
          </a:p>
        </p:txBody>
      </p:sp>
      <p:pic>
        <p:nvPicPr>
          <p:cNvPr id="21" name="תמונה 20">
            <a:extLst>
              <a:ext uri="{FF2B5EF4-FFF2-40B4-BE49-F238E27FC236}">
                <a16:creationId xmlns:a16="http://schemas.microsoft.com/office/drawing/2014/main" id="{7083C8BE-E37A-4AC5-9F67-37CE6E44F20D}"/>
              </a:ext>
            </a:extLst>
          </p:cNvPr>
          <p:cNvPicPr>
            <a:picLocks noChangeAspect="1"/>
          </p:cNvPicPr>
          <p:nvPr/>
        </p:nvPicPr>
        <p:blipFill>
          <a:blip r:embed="rId2"/>
          <a:stretch>
            <a:fillRect/>
          </a:stretch>
        </p:blipFill>
        <p:spPr>
          <a:xfrm>
            <a:off x="2079786" y="2184089"/>
            <a:ext cx="9144792" cy="3939881"/>
          </a:xfrm>
          <a:prstGeom prst="rect">
            <a:avLst/>
          </a:prstGeom>
        </p:spPr>
      </p:pic>
      <p:cxnSp>
        <p:nvCxnSpPr>
          <p:cNvPr id="25" name="מחבר חץ ישר 24">
            <a:extLst>
              <a:ext uri="{FF2B5EF4-FFF2-40B4-BE49-F238E27FC236}">
                <a16:creationId xmlns:a16="http://schemas.microsoft.com/office/drawing/2014/main" id="{D3457A72-63AD-4F78-BC90-E57FE9B07755}"/>
              </a:ext>
            </a:extLst>
          </p:cNvPr>
          <p:cNvCxnSpPr>
            <a:cxnSpLocks/>
          </p:cNvCxnSpPr>
          <p:nvPr/>
        </p:nvCxnSpPr>
        <p:spPr>
          <a:xfrm>
            <a:off x="7192652" y="1611984"/>
            <a:ext cx="1838226" cy="3011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7D9C259B-6394-417F-A8C9-62E2DB447E4F}"/>
              </a:ext>
            </a:extLst>
          </p:cNvPr>
          <p:cNvCxnSpPr>
            <a:cxnSpLocks/>
          </p:cNvCxnSpPr>
          <p:nvPr/>
        </p:nvCxnSpPr>
        <p:spPr>
          <a:xfrm flipH="1">
            <a:off x="4845378" y="1611984"/>
            <a:ext cx="2224725" cy="309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כותרת 1">
            <a:extLst>
              <a:ext uri="{FF2B5EF4-FFF2-40B4-BE49-F238E27FC236}">
                <a16:creationId xmlns:a16="http://schemas.microsoft.com/office/drawing/2014/main" id="{C54A81D9-2302-47C3-9F1B-C5716E3C3961}"/>
              </a:ext>
            </a:extLst>
          </p:cNvPr>
          <p:cNvSpPr>
            <a:spLocks noGrp="1"/>
          </p:cNvSpPr>
          <p:nvPr>
            <p:ph type="title"/>
          </p:nvPr>
        </p:nvSpPr>
        <p:spPr>
          <a:xfrm>
            <a:off x="1114918" y="-4191"/>
            <a:ext cx="10515600" cy="1325563"/>
          </a:xfrm>
        </p:spPr>
        <p:txBody>
          <a:bodyPr/>
          <a:lstStyle/>
          <a:p>
            <a:pPr algn="ctr"/>
            <a:r>
              <a:rPr lang="he-IL" dirty="0">
                <a:solidFill>
                  <a:srgbClr val="F73B83"/>
                </a:solidFill>
                <a:cs typeface="David" panose="020E0502060401010101" pitchFamily="34" charset="-79"/>
              </a:rPr>
              <a:t>צילומי מסך של המשימה</a:t>
            </a:r>
            <a:endParaRPr lang="he-IL" dirty="0">
              <a:solidFill>
                <a:srgbClr val="F73B83"/>
              </a:solidFill>
            </a:endParaRPr>
          </a:p>
        </p:txBody>
      </p:sp>
      <p:pic>
        <p:nvPicPr>
          <p:cNvPr id="7" name="תמונה 6">
            <a:extLst>
              <a:ext uri="{FF2B5EF4-FFF2-40B4-BE49-F238E27FC236}">
                <a16:creationId xmlns:a16="http://schemas.microsoft.com/office/drawing/2014/main" id="{AFFC8261-7E54-4F9D-89F5-B847896A7033}"/>
              </a:ext>
            </a:extLst>
          </p:cNvPr>
          <p:cNvPicPr>
            <a:picLocks noChangeAspect="1"/>
          </p:cNvPicPr>
          <p:nvPr/>
        </p:nvPicPr>
        <p:blipFill>
          <a:blip r:embed="rId3"/>
          <a:stretch>
            <a:fillRect/>
          </a:stretch>
        </p:blipFill>
        <p:spPr>
          <a:xfrm>
            <a:off x="86203" y="206348"/>
            <a:ext cx="3633675" cy="917823"/>
          </a:xfrm>
          <a:prstGeom prst="rect">
            <a:avLst/>
          </a:prstGeom>
        </p:spPr>
      </p:pic>
    </p:spTree>
    <p:extLst>
      <p:ext uri="{BB962C8B-B14F-4D97-AF65-F5344CB8AC3E}">
        <p14:creationId xmlns:p14="http://schemas.microsoft.com/office/powerpoint/2010/main" val="129618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5CF652A-CD58-4B0C-8751-339AA6094767}"/>
              </a:ext>
            </a:extLst>
          </p:cNvPr>
          <p:cNvSpPr txBox="1"/>
          <p:nvPr/>
        </p:nvSpPr>
        <p:spPr>
          <a:xfrm>
            <a:off x="6231118" y="443556"/>
            <a:ext cx="5665510" cy="646331"/>
          </a:xfrm>
          <a:prstGeom prst="rect">
            <a:avLst/>
          </a:prstGeom>
          <a:noFill/>
        </p:spPr>
        <p:txBody>
          <a:bodyPr wrap="square" rtlCol="1">
            <a:spAutoFit/>
          </a:bodyPr>
          <a:lstStyle/>
          <a:p>
            <a:r>
              <a:rPr lang="he-IL" dirty="0">
                <a:cs typeface="David" panose="020E0502060401010101" pitchFamily="34" charset="-79"/>
              </a:rPr>
              <a:t>שאני לוחצת על שיעור </a:t>
            </a:r>
            <a:r>
              <a:rPr lang="he-IL" dirty="0" err="1">
                <a:cs typeface="David" panose="020E0502060401010101" pitchFamily="34" charset="-79"/>
              </a:rPr>
              <a:t>מסויים</a:t>
            </a:r>
            <a:r>
              <a:rPr lang="he-IL" dirty="0">
                <a:cs typeface="David" panose="020E0502060401010101" pitchFamily="34" charset="-79"/>
              </a:rPr>
              <a:t> נפתח לי המסך הזה:</a:t>
            </a:r>
            <a:br>
              <a:rPr lang="en-US" dirty="0"/>
            </a:br>
            <a:endParaRPr lang="he-IL" dirty="0">
              <a:cs typeface="David" panose="020E0502060401010101" pitchFamily="34" charset="-79"/>
            </a:endParaRPr>
          </a:p>
        </p:txBody>
      </p:sp>
      <p:pic>
        <p:nvPicPr>
          <p:cNvPr id="5" name="תמונה 4">
            <a:extLst>
              <a:ext uri="{FF2B5EF4-FFF2-40B4-BE49-F238E27FC236}">
                <a16:creationId xmlns:a16="http://schemas.microsoft.com/office/drawing/2014/main" id="{7B029BDB-E4B1-47E2-91BE-4E521605A67E}"/>
              </a:ext>
            </a:extLst>
          </p:cNvPr>
          <p:cNvPicPr>
            <a:picLocks noChangeAspect="1"/>
          </p:cNvPicPr>
          <p:nvPr/>
        </p:nvPicPr>
        <p:blipFill>
          <a:blip r:embed="rId2"/>
          <a:stretch>
            <a:fillRect/>
          </a:stretch>
        </p:blipFill>
        <p:spPr>
          <a:xfrm>
            <a:off x="6586833" y="842950"/>
            <a:ext cx="5319221" cy="4587638"/>
          </a:xfrm>
          <a:prstGeom prst="rect">
            <a:avLst/>
          </a:prstGeom>
        </p:spPr>
      </p:pic>
      <p:sp>
        <p:nvSpPr>
          <p:cNvPr id="6" name="תיבת טקסט 5">
            <a:extLst>
              <a:ext uri="{FF2B5EF4-FFF2-40B4-BE49-F238E27FC236}">
                <a16:creationId xmlns:a16="http://schemas.microsoft.com/office/drawing/2014/main" id="{59B02A16-D7D1-42BB-AF0A-215318114DF1}"/>
              </a:ext>
            </a:extLst>
          </p:cNvPr>
          <p:cNvSpPr txBox="1"/>
          <p:nvPr/>
        </p:nvSpPr>
        <p:spPr>
          <a:xfrm>
            <a:off x="7013542" y="5430588"/>
            <a:ext cx="4892512" cy="1200329"/>
          </a:xfrm>
          <a:prstGeom prst="rect">
            <a:avLst/>
          </a:prstGeom>
          <a:noFill/>
        </p:spPr>
        <p:txBody>
          <a:bodyPr wrap="square" rtlCol="1">
            <a:spAutoFit/>
          </a:bodyPr>
          <a:lstStyle/>
          <a:p>
            <a:r>
              <a:rPr lang="he-IL" dirty="0">
                <a:cs typeface="David" panose="020E0502060401010101" pitchFamily="34" charset="-79"/>
              </a:rPr>
              <a:t>שאני לוחצת על "עדכון נוכחות" הוא מודיע לי שהנוכחות התעדכנה בהצלחה(ברשימה המקומית </a:t>
            </a:r>
            <a:r>
              <a:rPr lang="he-IL" dirty="0" err="1">
                <a:cs typeface="David" panose="020E0502060401010101" pitchFamily="34" charset="-79"/>
              </a:rPr>
              <a:t>באנגולר</a:t>
            </a:r>
            <a:r>
              <a:rPr lang="he-IL" dirty="0">
                <a:cs typeface="David" panose="020E0502060401010101" pitchFamily="34" charset="-79"/>
              </a:rPr>
              <a:t>) ופותח לי אפשרות עריכה </a:t>
            </a:r>
            <a:br>
              <a:rPr lang="en-US" dirty="0"/>
            </a:br>
            <a:r>
              <a:rPr lang="he-IL" dirty="0">
                <a:cs typeface="David" panose="020E0502060401010101" pitchFamily="34" charset="-79"/>
              </a:rPr>
              <a:t>לכל תלמיד בצורה פרטנית בצורה כזאת:</a:t>
            </a:r>
          </a:p>
        </p:txBody>
      </p:sp>
      <p:cxnSp>
        <p:nvCxnSpPr>
          <p:cNvPr id="10" name="מחבר: מרפקי 9">
            <a:extLst>
              <a:ext uri="{FF2B5EF4-FFF2-40B4-BE49-F238E27FC236}">
                <a16:creationId xmlns:a16="http://schemas.microsoft.com/office/drawing/2014/main" id="{E0C7BA7F-8AE3-473A-AD6A-9DAE95CEF1AB}"/>
              </a:ext>
            </a:extLst>
          </p:cNvPr>
          <p:cNvCxnSpPr>
            <a:cxnSpLocks/>
          </p:cNvCxnSpPr>
          <p:nvPr/>
        </p:nvCxnSpPr>
        <p:spPr>
          <a:xfrm rot="10800000">
            <a:off x="5854046" y="4590856"/>
            <a:ext cx="2175154" cy="1913645"/>
          </a:xfrm>
          <a:prstGeom prst="bentConnector3">
            <a:avLst>
              <a:gd name="adj1" fmla="val 5043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תמונה 24">
            <a:extLst>
              <a:ext uri="{FF2B5EF4-FFF2-40B4-BE49-F238E27FC236}">
                <a16:creationId xmlns:a16="http://schemas.microsoft.com/office/drawing/2014/main" id="{3EC6FBCB-8D7F-4561-B47F-3AA24999D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2" y="1384447"/>
            <a:ext cx="5020376" cy="1019317"/>
          </a:xfrm>
          <a:prstGeom prst="rect">
            <a:avLst/>
          </a:prstGeom>
        </p:spPr>
      </p:pic>
      <p:pic>
        <p:nvPicPr>
          <p:cNvPr id="3" name="תמונה 2">
            <a:extLst>
              <a:ext uri="{FF2B5EF4-FFF2-40B4-BE49-F238E27FC236}">
                <a16:creationId xmlns:a16="http://schemas.microsoft.com/office/drawing/2014/main" id="{EA3EFF24-3AAE-43D4-A5F7-72D77F5F039E}"/>
              </a:ext>
            </a:extLst>
          </p:cNvPr>
          <p:cNvPicPr>
            <a:picLocks noChangeAspect="1"/>
          </p:cNvPicPr>
          <p:nvPr/>
        </p:nvPicPr>
        <p:blipFill>
          <a:blip r:embed="rId4"/>
          <a:stretch>
            <a:fillRect/>
          </a:stretch>
        </p:blipFill>
        <p:spPr>
          <a:xfrm>
            <a:off x="820332" y="3410513"/>
            <a:ext cx="4816257" cy="3093988"/>
          </a:xfrm>
          <a:prstGeom prst="rect">
            <a:avLst/>
          </a:prstGeom>
        </p:spPr>
      </p:pic>
      <p:cxnSp>
        <p:nvCxnSpPr>
          <p:cNvPr id="8" name="מחבר חץ ישר 7">
            <a:extLst>
              <a:ext uri="{FF2B5EF4-FFF2-40B4-BE49-F238E27FC236}">
                <a16:creationId xmlns:a16="http://schemas.microsoft.com/office/drawing/2014/main" id="{39E805BE-E12C-40F5-A772-00FD7077A57C}"/>
              </a:ext>
            </a:extLst>
          </p:cNvPr>
          <p:cNvCxnSpPr/>
          <p:nvPr/>
        </p:nvCxnSpPr>
        <p:spPr>
          <a:xfrm flipH="1" flipV="1">
            <a:off x="1197204" y="2119284"/>
            <a:ext cx="358219" cy="331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מלבן 10">
            <a:extLst>
              <a:ext uri="{FF2B5EF4-FFF2-40B4-BE49-F238E27FC236}">
                <a16:creationId xmlns:a16="http://schemas.microsoft.com/office/drawing/2014/main" id="{0EB50EA4-43EB-42A2-B1ED-6F406E7313F8}"/>
              </a:ext>
            </a:extLst>
          </p:cNvPr>
          <p:cNvSpPr/>
          <p:nvPr/>
        </p:nvSpPr>
        <p:spPr>
          <a:xfrm>
            <a:off x="3421216" y="-108331"/>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12" name="תמונה 11">
            <a:extLst>
              <a:ext uri="{FF2B5EF4-FFF2-40B4-BE49-F238E27FC236}">
                <a16:creationId xmlns:a16="http://schemas.microsoft.com/office/drawing/2014/main" id="{B82D3B58-5A03-4C90-BB68-8A1771A172FD}"/>
              </a:ext>
            </a:extLst>
          </p:cNvPr>
          <p:cNvPicPr>
            <a:picLocks noChangeAspect="1"/>
          </p:cNvPicPr>
          <p:nvPr/>
        </p:nvPicPr>
        <p:blipFill>
          <a:blip r:embed="rId5"/>
          <a:stretch>
            <a:fillRect/>
          </a:stretch>
        </p:blipFill>
        <p:spPr>
          <a:xfrm>
            <a:off x="81738" y="66231"/>
            <a:ext cx="3633675" cy="917823"/>
          </a:xfrm>
          <a:prstGeom prst="rect">
            <a:avLst/>
          </a:prstGeom>
        </p:spPr>
      </p:pic>
    </p:spTree>
    <p:extLst>
      <p:ext uri="{BB962C8B-B14F-4D97-AF65-F5344CB8AC3E}">
        <p14:creationId xmlns:p14="http://schemas.microsoft.com/office/powerpoint/2010/main" val="2036877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תיבת טקסט 16">
            <a:extLst>
              <a:ext uri="{FF2B5EF4-FFF2-40B4-BE49-F238E27FC236}">
                <a16:creationId xmlns:a16="http://schemas.microsoft.com/office/drawing/2014/main" id="{E424E174-77DB-4768-A9BE-3CD7C31FB311}"/>
              </a:ext>
            </a:extLst>
          </p:cNvPr>
          <p:cNvSpPr txBox="1"/>
          <p:nvPr/>
        </p:nvSpPr>
        <p:spPr>
          <a:xfrm>
            <a:off x="7852528" y="292231"/>
            <a:ext cx="4308049" cy="369332"/>
          </a:xfrm>
          <a:prstGeom prst="rect">
            <a:avLst/>
          </a:prstGeom>
          <a:noFill/>
        </p:spPr>
        <p:txBody>
          <a:bodyPr wrap="square" rtlCol="1">
            <a:spAutoFit/>
          </a:bodyPr>
          <a:lstStyle/>
          <a:p>
            <a:endParaRPr lang="he-IL" dirty="0">
              <a:cs typeface="David" panose="020E0502060401010101" pitchFamily="34" charset="-79"/>
            </a:endParaRPr>
          </a:p>
        </p:txBody>
      </p:sp>
      <p:pic>
        <p:nvPicPr>
          <p:cNvPr id="8" name="תמונה 7">
            <a:extLst>
              <a:ext uri="{FF2B5EF4-FFF2-40B4-BE49-F238E27FC236}">
                <a16:creationId xmlns:a16="http://schemas.microsoft.com/office/drawing/2014/main" id="{DDB2C03C-A8B7-4DCB-84C2-C49693591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008" y="583868"/>
            <a:ext cx="8811855" cy="1467055"/>
          </a:xfrm>
          <a:prstGeom prst="rect">
            <a:avLst/>
          </a:prstGeom>
        </p:spPr>
      </p:pic>
      <p:pic>
        <p:nvPicPr>
          <p:cNvPr id="2050" name="Picture 2" descr="C:\Users\user1\AppData\Local\Microsoft\Windows\Clipboard\HistoryData\{C6E2ABD3-7DDD-4E08-9874-0B07529BE772}\{5FED8671-54BF-4484-9A4C-479407C945E9}\ResourceMap\{62DEEF34-5EA5-48FA-B4D3-F6458AB36106}">
            <a:extLst>
              <a:ext uri="{FF2B5EF4-FFF2-40B4-BE49-F238E27FC236}">
                <a16:creationId xmlns:a16="http://schemas.microsoft.com/office/drawing/2014/main" id="{DD046B2D-493F-40D2-82F8-6538CC4A1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796" y="2336669"/>
            <a:ext cx="8991600" cy="42291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מחבר חץ ישר 9">
            <a:extLst>
              <a:ext uri="{FF2B5EF4-FFF2-40B4-BE49-F238E27FC236}">
                <a16:creationId xmlns:a16="http://schemas.microsoft.com/office/drawing/2014/main" id="{20792C93-013E-484B-83C0-F6737B0E827F}"/>
              </a:ext>
            </a:extLst>
          </p:cNvPr>
          <p:cNvCxnSpPr/>
          <p:nvPr/>
        </p:nvCxnSpPr>
        <p:spPr>
          <a:xfrm flipH="1">
            <a:off x="5882326" y="1244338"/>
            <a:ext cx="772998" cy="1423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מלבן 5">
            <a:extLst>
              <a:ext uri="{FF2B5EF4-FFF2-40B4-BE49-F238E27FC236}">
                <a16:creationId xmlns:a16="http://schemas.microsoft.com/office/drawing/2014/main" id="{EA61AA66-B94A-4AAB-B948-53CA5DF25753}"/>
              </a:ext>
            </a:extLst>
          </p:cNvPr>
          <p:cNvSpPr/>
          <p:nvPr/>
        </p:nvSpPr>
        <p:spPr>
          <a:xfrm>
            <a:off x="3556333" y="-83513"/>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7" name="תמונה 6">
            <a:extLst>
              <a:ext uri="{FF2B5EF4-FFF2-40B4-BE49-F238E27FC236}">
                <a16:creationId xmlns:a16="http://schemas.microsoft.com/office/drawing/2014/main" id="{3D8D80AA-A21F-4275-8A42-7F6C6C580A17}"/>
              </a:ext>
            </a:extLst>
          </p:cNvPr>
          <p:cNvPicPr>
            <a:picLocks noChangeAspect="1"/>
          </p:cNvPicPr>
          <p:nvPr/>
        </p:nvPicPr>
        <p:blipFill>
          <a:blip r:embed="rId4"/>
          <a:stretch>
            <a:fillRect/>
          </a:stretch>
        </p:blipFill>
        <p:spPr>
          <a:xfrm>
            <a:off x="121433" y="124956"/>
            <a:ext cx="3053237" cy="917823"/>
          </a:xfrm>
          <a:prstGeom prst="rect">
            <a:avLst/>
          </a:prstGeom>
        </p:spPr>
      </p:pic>
    </p:spTree>
    <p:extLst>
      <p:ext uri="{BB962C8B-B14F-4D97-AF65-F5344CB8AC3E}">
        <p14:creationId xmlns:p14="http://schemas.microsoft.com/office/powerpoint/2010/main" val="424019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3F5ED893-1349-429D-A417-769F824D68DA}"/>
              </a:ext>
            </a:extLst>
          </p:cNvPr>
          <p:cNvSpPr txBox="1"/>
          <p:nvPr/>
        </p:nvSpPr>
        <p:spPr>
          <a:xfrm>
            <a:off x="5944181" y="649608"/>
            <a:ext cx="5954058" cy="400110"/>
          </a:xfrm>
          <a:prstGeom prst="rect">
            <a:avLst/>
          </a:prstGeom>
          <a:noFill/>
        </p:spPr>
        <p:txBody>
          <a:bodyPr wrap="square" rtlCol="1">
            <a:spAutoFit/>
          </a:bodyPr>
          <a:lstStyle/>
          <a:p>
            <a:r>
              <a:rPr lang="he-IL" sz="2000" dirty="0">
                <a:cs typeface="David" panose="020E0502060401010101" pitchFamily="34" charset="-79"/>
              </a:rPr>
              <a:t>להלן הגדרת המשתנים הנצרכים לניהול </a:t>
            </a:r>
            <a:r>
              <a:rPr lang="he-IL" sz="2000" dirty="0" err="1">
                <a:cs typeface="David" panose="020E0502060401010101" pitchFamily="34" charset="-79"/>
              </a:rPr>
              <a:t>הקומפוננטה</a:t>
            </a:r>
            <a:r>
              <a:rPr lang="he-IL" sz="2000" dirty="0">
                <a:cs typeface="David" panose="020E0502060401010101" pitchFamily="34" charset="-79"/>
              </a:rPr>
              <a:t>:</a:t>
            </a:r>
          </a:p>
        </p:txBody>
      </p:sp>
      <p:pic>
        <p:nvPicPr>
          <p:cNvPr id="7" name="תמונה 6">
            <a:extLst>
              <a:ext uri="{FF2B5EF4-FFF2-40B4-BE49-F238E27FC236}">
                <a16:creationId xmlns:a16="http://schemas.microsoft.com/office/drawing/2014/main" id="{ADE734E9-9372-4E50-907F-AD9F74D4702A}"/>
              </a:ext>
            </a:extLst>
          </p:cNvPr>
          <p:cNvPicPr>
            <a:picLocks noChangeAspect="1"/>
          </p:cNvPicPr>
          <p:nvPr/>
        </p:nvPicPr>
        <p:blipFill>
          <a:blip r:embed="rId2"/>
          <a:stretch>
            <a:fillRect/>
          </a:stretch>
        </p:blipFill>
        <p:spPr>
          <a:xfrm>
            <a:off x="290045" y="5254660"/>
            <a:ext cx="4048125" cy="1504950"/>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E25A6966-8D3F-4807-AA54-EDC7A9AE3BA2}"/>
              </a:ext>
            </a:extLst>
          </p:cNvPr>
          <p:cNvPicPr>
            <a:picLocks noChangeAspect="1"/>
          </p:cNvPicPr>
          <p:nvPr/>
        </p:nvPicPr>
        <p:blipFill>
          <a:blip r:embed="rId3"/>
          <a:stretch>
            <a:fillRect/>
          </a:stretch>
        </p:blipFill>
        <p:spPr>
          <a:xfrm>
            <a:off x="5182222" y="5346665"/>
            <a:ext cx="3114675" cy="1304925"/>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BA6B8775-5907-4D0A-AF43-97F3B0B11982}"/>
              </a:ext>
            </a:extLst>
          </p:cNvPr>
          <p:cNvPicPr>
            <a:picLocks noChangeAspect="1"/>
          </p:cNvPicPr>
          <p:nvPr/>
        </p:nvPicPr>
        <p:blipFill>
          <a:blip r:embed="rId4"/>
          <a:stretch>
            <a:fillRect/>
          </a:stretch>
        </p:blipFill>
        <p:spPr>
          <a:xfrm>
            <a:off x="37591" y="567895"/>
            <a:ext cx="4572000" cy="4495800"/>
          </a:xfrm>
          <a:prstGeom prst="rect">
            <a:avLst/>
          </a:prstGeom>
          <a:ln>
            <a:noFill/>
          </a:ln>
          <a:effectLst>
            <a:outerShdw blurRad="292100" dist="139700" dir="2700000" algn="tl" rotWithShape="0">
              <a:srgbClr val="333333">
                <a:alpha val="65000"/>
              </a:srgbClr>
            </a:outerShdw>
          </a:effectLst>
        </p:spPr>
      </p:pic>
      <p:cxnSp>
        <p:nvCxnSpPr>
          <p:cNvPr id="15" name="מחבר חץ ישר 14">
            <a:extLst>
              <a:ext uri="{FF2B5EF4-FFF2-40B4-BE49-F238E27FC236}">
                <a16:creationId xmlns:a16="http://schemas.microsoft.com/office/drawing/2014/main" id="{5314B4AC-30B5-409D-B586-72E1C47F0365}"/>
              </a:ext>
            </a:extLst>
          </p:cNvPr>
          <p:cNvCxnSpPr>
            <a:cxnSpLocks/>
          </p:cNvCxnSpPr>
          <p:nvPr/>
        </p:nvCxnSpPr>
        <p:spPr>
          <a:xfrm flipH="1">
            <a:off x="6416053" y="3189210"/>
            <a:ext cx="1136692" cy="201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4DE08CDE-C97B-4FA5-8FB6-CE18C69F4C50}"/>
              </a:ext>
            </a:extLst>
          </p:cNvPr>
          <p:cNvCxnSpPr/>
          <p:nvPr/>
        </p:nvCxnSpPr>
        <p:spPr>
          <a:xfrm flipH="1">
            <a:off x="4994394" y="1502326"/>
            <a:ext cx="238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17B6D507-80CD-4018-A862-886B1D274FE0}"/>
              </a:ext>
            </a:extLst>
          </p:cNvPr>
          <p:cNvCxnSpPr>
            <a:cxnSpLocks/>
          </p:cNvCxnSpPr>
          <p:nvPr/>
        </p:nvCxnSpPr>
        <p:spPr>
          <a:xfrm flipH="1">
            <a:off x="4852569" y="2670666"/>
            <a:ext cx="2661500" cy="2790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תיבת טקסט 23">
            <a:extLst>
              <a:ext uri="{FF2B5EF4-FFF2-40B4-BE49-F238E27FC236}">
                <a16:creationId xmlns:a16="http://schemas.microsoft.com/office/drawing/2014/main" id="{3AC051D4-5545-404D-80A4-3FDFEC760428}"/>
              </a:ext>
            </a:extLst>
          </p:cNvPr>
          <p:cNvSpPr txBox="1"/>
          <p:nvPr/>
        </p:nvSpPr>
        <p:spPr>
          <a:xfrm>
            <a:off x="4879622" y="1226688"/>
            <a:ext cx="2592665" cy="276999"/>
          </a:xfrm>
          <a:prstGeom prst="rect">
            <a:avLst/>
          </a:prstGeom>
          <a:noFill/>
        </p:spPr>
        <p:txBody>
          <a:bodyPr wrap="square" rtlCol="1">
            <a:spAutoFit/>
          </a:bodyPr>
          <a:lstStyle/>
          <a:p>
            <a:r>
              <a:rPr lang="he-IL" sz="1200" dirty="0">
                <a:cs typeface="David" panose="020E0502060401010101" pitchFamily="34" charset="-79"/>
              </a:rPr>
              <a:t>סוג המשתנה אותו אני מקבלת  מהשרת</a:t>
            </a:r>
          </a:p>
        </p:txBody>
      </p:sp>
      <p:sp>
        <p:nvSpPr>
          <p:cNvPr id="26" name="תיבת טקסט 25">
            <a:extLst>
              <a:ext uri="{FF2B5EF4-FFF2-40B4-BE49-F238E27FC236}">
                <a16:creationId xmlns:a16="http://schemas.microsoft.com/office/drawing/2014/main" id="{E5EEA386-6B1C-4558-A45E-5688A0810B67}"/>
              </a:ext>
            </a:extLst>
          </p:cNvPr>
          <p:cNvSpPr txBox="1"/>
          <p:nvPr/>
        </p:nvSpPr>
        <p:spPr>
          <a:xfrm rot="18772151">
            <a:off x="3723515" y="3777834"/>
            <a:ext cx="4356279" cy="461665"/>
          </a:xfrm>
          <a:prstGeom prst="rect">
            <a:avLst/>
          </a:prstGeom>
          <a:noFill/>
        </p:spPr>
        <p:txBody>
          <a:bodyPr wrap="square" rtlCol="1">
            <a:spAutoFit/>
          </a:bodyPr>
          <a:lstStyle/>
          <a:p>
            <a:r>
              <a:rPr lang="he-IL" sz="1200" dirty="0">
                <a:cs typeface="David" panose="020E0502060401010101" pitchFamily="34" charset="-79"/>
              </a:rPr>
              <a:t>הסוג אליו אני ממירה לצורך יצירה עתידית(בסרוויס </a:t>
            </a:r>
            <a:r>
              <a:rPr lang="he-IL" sz="1200" dirty="0" err="1">
                <a:cs typeface="David" panose="020E0502060401010101" pitchFamily="34" charset="-79"/>
              </a:rPr>
              <a:t>בגאבה</a:t>
            </a:r>
            <a:r>
              <a:rPr lang="he-IL" sz="1200" dirty="0">
                <a:cs typeface="David" panose="020E0502060401010101" pitchFamily="34" charset="-79"/>
              </a:rPr>
              <a:t>) של </a:t>
            </a:r>
            <a:r>
              <a:rPr lang="he-IL" sz="1200" dirty="0" err="1">
                <a:cs typeface="David" panose="020E0502060401010101" pitchFamily="34" charset="-79"/>
              </a:rPr>
              <a:t>אובייקטי</a:t>
            </a:r>
            <a:r>
              <a:rPr lang="he-IL" sz="1200" dirty="0">
                <a:cs typeface="David" panose="020E0502060401010101" pitchFamily="34" charset="-79"/>
              </a:rPr>
              <a:t> </a:t>
            </a:r>
            <a:r>
              <a:rPr lang="en-US" sz="1200" dirty="0" err="1"/>
              <a:t>Attendnce</a:t>
            </a:r>
            <a:r>
              <a:rPr lang="en-US" sz="1200" dirty="0"/>
              <a:t> </a:t>
            </a:r>
            <a:endParaRPr lang="he-IL" sz="1200" dirty="0">
              <a:cs typeface="David" panose="020E0502060401010101" pitchFamily="34" charset="-79"/>
            </a:endParaRPr>
          </a:p>
        </p:txBody>
      </p:sp>
      <p:pic>
        <p:nvPicPr>
          <p:cNvPr id="28" name="תמונה 27">
            <a:extLst>
              <a:ext uri="{FF2B5EF4-FFF2-40B4-BE49-F238E27FC236}">
                <a16:creationId xmlns:a16="http://schemas.microsoft.com/office/drawing/2014/main" id="{DE866EDF-2882-4AA3-95D2-02764A9FCCEA}"/>
              </a:ext>
            </a:extLst>
          </p:cNvPr>
          <p:cNvPicPr>
            <a:picLocks noChangeAspect="1"/>
          </p:cNvPicPr>
          <p:nvPr/>
        </p:nvPicPr>
        <p:blipFill>
          <a:blip r:embed="rId5"/>
          <a:stretch>
            <a:fillRect/>
          </a:stretch>
        </p:blipFill>
        <p:spPr>
          <a:xfrm>
            <a:off x="7653531" y="1333579"/>
            <a:ext cx="4244708" cy="3711262"/>
          </a:xfrm>
          <a:prstGeom prst="rect">
            <a:avLst/>
          </a:prstGeom>
          <a:ln>
            <a:noFill/>
          </a:ln>
          <a:effectLst>
            <a:outerShdw blurRad="292100" dist="139700" dir="2700000" algn="tl" rotWithShape="0">
              <a:srgbClr val="333333">
                <a:alpha val="65000"/>
              </a:srgbClr>
            </a:outerShdw>
          </a:effectLst>
        </p:spPr>
      </p:pic>
      <p:sp>
        <p:nvSpPr>
          <p:cNvPr id="16" name="מלבן 15">
            <a:extLst>
              <a:ext uri="{FF2B5EF4-FFF2-40B4-BE49-F238E27FC236}">
                <a16:creationId xmlns:a16="http://schemas.microsoft.com/office/drawing/2014/main" id="{0F7B1CBB-0687-4737-9AE4-1E89BCEBD033}"/>
              </a:ext>
            </a:extLst>
          </p:cNvPr>
          <p:cNvSpPr/>
          <p:nvPr/>
        </p:nvSpPr>
        <p:spPr>
          <a:xfrm>
            <a:off x="3997247" y="109657"/>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Tree>
    <p:extLst>
      <p:ext uri="{BB962C8B-B14F-4D97-AF65-F5344CB8AC3E}">
        <p14:creationId xmlns:p14="http://schemas.microsoft.com/office/powerpoint/2010/main" val="2762904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תיבת טקסט 16">
            <a:extLst>
              <a:ext uri="{FF2B5EF4-FFF2-40B4-BE49-F238E27FC236}">
                <a16:creationId xmlns:a16="http://schemas.microsoft.com/office/drawing/2014/main" id="{E424E174-77DB-4768-A9BE-3CD7C31FB311}"/>
              </a:ext>
            </a:extLst>
          </p:cNvPr>
          <p:cNvSpPr txBox="1"/>
          <p:nvPr/>
        </p:nvSpPr>
        <p:spPr>
          <a:xfrm>
            <a:off x="7852528" y="292231"/>
            <a:ext cx="4308049" cy="369332"/>
          </a:xfrm>
          <a:prstGeom prst="rect">
            <a:avLst/>
          </a:prstGeom>
          <a:noFill/>
        </p:spPr>
        <p:txBody>
          <a:bodyPr wrap="square" rtlCol="1">
            <a:spAutoFit/>
          </a:bodyPr>
          <a:lstStyle/>
          <a:p>
            <a:endParaRPr lang="he-IL" dirty="0">
              <a:cs typeface="David" panose="020E0502060401010101" pitchFamily="34" charset="-79"/>
            </a:endParaRPr>
          </a:p>
        </p:txBody>
      </p:sp>
      <p:sp>
        <p:nvSpPr>
          <p:cNvPr id="10" name="תיבת טקסט 9">
            <a:extLst>
              <a:ext uri="{FF2B5EF4-FFF2-40B4-BE49-F238E27FC236}">
                <a16:creationId xmlns:a16="http://schemas.microsoft.com/office/drawing/2014/main" id="{2E30F7E0-F615-4CD4-91B5-034391CE9BE8}"/>
              </a:ext>
            </a:extLst>
          </p:cNvPr>
          <p:cNvSpPr txBox="1"/>
          <p:nvPr/>
        </p:nvSpPr>
        <p:spPr>
          <a:xfrm>
            <a:off x="6854479" y="1046569"/>
            <a:ext cx="4857950" cy="4278094"/>
          </a:xfrm>
          <a:prstGeom prst="rect">
            <a:avLst/>
          </a:prstGeom>
          <a:noFill/>
        </p:spPr>
        <p:txBody>
          <a:bodyPr wrap="square" rtlCol="1">
            <a:spAutoFit/>
          </a:bodyPr>
          <a:lstStyle/>
          <a:p>
            <a:r>
              <a:rPr lang="he-IL" sz="1600" dirty="0">
                <a:cs typeface="David" panose="020E0502060401010101" pitchFamily="34" charset="-79"/>
              </a:rPr>
              <a:t>המתודה </a:t>
            </a:r>
            <a:r>
              <a:rPr lang="en-US" sz="1600" b="1" dirty="0" err="1"/>
              <a:t>ngOnInit</a:t>
            </a:r>
            <a:r>
              <a:rPr lang="he-IL" sz="1600" dirty="0">
                <a:cs typeface="David" panose="020E0502060401010101" pitchFamily="34" charset="-79"/>
              </a:rPr>
              <a:t> </a:t>
            </a:r>
            <a:br>
              <a:rPr lang="en-US" sz="1600" dirty="0"/>
            </a:br>
            <a:r>
              <a:rPr lang="he-IL" sz="1600" dirty="0">
                <a:cs typeface="David" panose="020E0502060401010101" pitchFamily="34" charset="-79"/>
              </a:rPr>
              <a:t>מופעלת אוטומטית בעת טעינת </a:t>
            </a:r>
            <a:r>
              <a:rPr lang="he-IL" sz="1600" dirty="0" err="1">
                <a:cs typeface="David" panose="020E0502060401010101" pitchFamily="34" charset="-79"/>
              </a:rPr>
              <a:t>הקומפוננטה</a:t>
            </a:r>
            <a:br>
              <a:rPr lang="en-US" sz="1600" dirty="0"/>
            </a:br>
            <a:r>
              <a:rPr lang="he-IL" sz="1600" dirty="0">
                <a:cs typeface="David" panose="020E0502060401010101" pitchFamily="34" charset="-79"/>
              </a:rPr>
              <a:t>מתבצעת בה קריאת שרת כדי לקבל את רשימת התלמידים מה </a:t>
            </a:r>
            <a:r>
              <a:rPr lang="en-US" sz="1600" dirty="0"/>
              <a:t>DB </a:t>
            </a:r>
            <a:r>
              <a:rPr lang="he-IL" sz="1600" dirty="0">
                <a:cs typeface="David" panose="020E0502060401010101" pitchFamily="34" charset="-79"/>
              </a:rPr>
              <a:t> לפי </a:t>
            </a:r>
            <a:r>
              <a:rPr lang="en-US" sz="1600" dirty="0" err="1"/>
              <a:t>courseId</a:t>
            </a:r>
            <a:r>
              <a:rPr lang="he-IL" sz="1600" dirty="0">
                <a:cs typeface="David" panose="020E0502060401010101" pitchFamily="34" charset="-79"/>
              </a:rPr>
              <a:t> </a:t>
            </a:r>
            <a:br>
              <a:rPr lang="en-US" sz="1600" dirty="0"/>
            </a:br>
            <a:r>
              <a:rPr lang="he-IL" sz="1600" dirty="0">
                <a:cs typeface="David" panose="020E0502060401010101" pitchFamily="34" charset="-79"/>
              </a:rPr>
              <a:t>רק </a:t>
            </a:r>
            <a:r>
              <a:rPr lang="he-IL" sz="1600" b="1" dirty="0">
                <a:cs typeface="David" panose="020E0502060401010101" pitchFamily="34" charset="-79"/>
              </a:rPr>
              <a:t>לאחר </a:t>
            </a:r>
            <a:r>
              <a:rPr lang="he-IL" sz="1600" dirty="0">
                <a:cs typeface="David" panose="020E0502060401010101" pitchFamily="34" charset="-79"/>
              </a:rPr>
              <a:t> קבלת התלמידים לרשימה </a:t>
            </a:r>
            <a:r>
              <a:rPr lang="en-US" sz="1600" dirty="0"/>
              <a:t>students</a:t>
            </a:r>
            <a:r>
              <a:rPr lang="he-IL" sz="1600" dirty="0">
                <a:cs typeface="David" panose="020E0502060401010101" pitchFamily="34" charset="-79"/>
              </a:rPr>
              <a:t> (מסוג מודל </a:t>
            </a:r>
            <a:r>
              <a:rPr lang="en-US" sz="1600" dirty="0"/>
              <a:t>(Student</a:t>
            </a:r>
            <a:r>
              <a:rPr lang="he-IL" sz="1600" dirty="0">
                <a:cs typeface="David" panose="020E0502060401010101" pitchFamily="34" charset="-79"/>
              </a:rPr>
              <a:t> </a:t>
            </a:r>
            <a:br>
              <a:rPr lang="en-US" sz="1600" dirty="0"/>
            </a:br>
            <a:r>
              <a:rPr lang="he-IL" sz="1600" dirty="0">
                <a:cs typeface="David" panose="020E0502060401010101" pitchFamily="34" charset="-79"/>
              </a:rPr>
              <a:t>(מה שמבטיח שהעדכון יתבצע עם הנתונים הנכונים) נבדק אם קיימים נתוני נוכחות קודמים ב </a:t>
            </a:r>
            <a:r>
              <a:rPr lang="en-US" sz="1600" dirty="0" err="1"/>
              <a:t>localStorage</a:t>
            </a:r>
            <a:r>
              <a:rPr lang="en-US" sz="1600" dirty="0"/>
              <a:t> </a:t>
            </a:r>
            <a:br>
              <a:rPr lang="en-US" sz="1600" dirty="0"/>
            </a:br>
            <a:r>
              <a:rPr lang="he-IL" sz="1600" dirty="0">
                <a:cs typeface="David" panose="020E0502060401010101" pitchFamily="34" charset="-79"/>
              </a:rPr>
              <a:t>אם כן (במקרה שקריאת ההוספה לשרת של רשימת הנוכחות לא צלחה ) מתעדכנת הרשימה לפי הנתונים הללו (בשביל שליחה מחודשת)</a:t>
            </a:r>
            <a:br>
              <a:rPr lang="en-US" sz="1600" dirty="0"/>
            </a:br>
            <a:r>
              <a:rPr lang="he-IL" sz="1600" dirty="0">
                <a:cs typeface="David" panose="020E0502060401010101" pitchFamily="34" charset="-79"/>
              </a:rPr>
              <a:t>אחרת (במקרה של טעינה מחדש או במקרה שההוספה צלחה ויש צורך בסימון נוכחות בשיעור חדש)</a:t>
            </a:r>
            <a:br>
              <a:rPr lang="en-US" sz="1600" dirty="0"/>
            </a:br>
            <a:r>
              <a:rPr lang="he-IL" sz="1600" dirty="0">
                <a:cs typeface="David" panose="020E0502060401010101" pitchFamily="34" charset="-79"/>
              </a:rPr>
              <a:t>מאותחלת הרשימה המקומית </a:t>
            </a:r>
            <a:r>
              <a:rPr lang="en-US" sz="1600" dirty="0" err="1"/>
              <a:t>studentStatuses</a:t>
            </a:r>
            <a:r>
              <a:rPr lang="he-IL" sz="1600" dirty="0">
                <a:cs typeface="David" panose="020E0502060401010101" pitchFamily="34" charset="-79"/>
              </a:rPr>
              <a:t> (מסוג מודל </a:t>
            </a:r>
            <a:r>
              <a:rPr lang="en-US" sz="1600" dirty="0" err="1"/>
              <a:t>studentStatus</a:t>
            </a:r>
            <a:r>
              <a:rPr lang="he-IL" sz="1600" dirty="0">
                <a:cs typeface="David" panose="020E0502060401010101" pitchFamily="34" charset="-79"/>
              </a:rPr>
              <a:t> )</a:t>
            </a:r>
            <a:br>
              <a:rPr lang="en-US" sz="1600" dirty="0"/>
            </a:br>
            <a:r>
              <a:rPr lang="he-IL" sz="1600" dirty="0">
                <a:cs typeface="David" panose="020E0502060401010101" pitchFamily="34" charset="-79"/>
              </a:rPr>
              <a:t> לפי שדות ה </a:t>
            </a:r>
            <a:r>
              <a:rPr lang="en-US" sz="1600" dirty="0" err="1"/>
              <a:t>studentId</a:t>
            </a:r>
            <a:r>
              <a:rPr lang="en-US" sz="1600" dirty="0"/>
              <a:t> </a:t>
            </a:r>
            <a:r>
              <a:rPr lang="he-IL" sz="1600" dirty="0">
                <a:cs typeface="David" panose="020E0502060401010101" pitchFamily="34" charset="-79"/>
              </a:rPr>
              <a:t> שהתקבלו מהשרת מעדכנים את הסטטוס של כל אחד ואחד (כברירת מחדל ל </a:t>
            </a:r>
            <a:r>
              <a:rPr lang="en-US" sz="1600" dirty="0"/>
              <a:t>ABSENT</a:t>
            </a:r>
            <a:r>
              <a:rPr lang="he-IL" sz="1600" dirty="0">
                <a:cs typeface="David" panose="020E0502060401010101" pitchFamily="34" charset="-79"/>
              </a:rPr>
              <a:t>)</a:t>
            </a:r>
          </a:p>
        </p:txBody>
      </p:sp>
      <p:pic>
        <p:nvPicPr>
          <p:cNvPr id="12" name="תמונה 11">
            <a:extLst>
              <a:ext uri="{FF2B5EF4-FFF2-40B4-BE49-F238E27FC236}">
                <a16:creationId xmlns:a16="http://schemas.microsoft.com/office/drawing/2014/main" id="{1E4CB647-4E86-4103-9E3B-95CBF3487074}"/>
              </a:ext>
            </a:extLst>
          </p:cNvPr>
          <p:cNvPicPr>
            <a:picLocks noChangeAspect="1"/>
          </p:cNvPicPr>
          <p:nvPr/>
        </p:nvPicPr>
        <p:blipFill>
          <a:blip r:embed="rId2"/>
          <a:stretch>
            <a:fillRect/>
          </a:stretch>
        </p:blipFill>
        <p:spPr>
          <a:xfrm>
            <a:off x="357022" y="1955665"/>
            <a:ext cx="5616427" cy="4572396"/>
          </a:xfrm>
          <a:prstGeom prst="rect">
            <a:avLst/>
          </a:prstGeom>
          <a:ln>
            <a:noFill/>
          </a:ln>
          <a:effectLst>
            <a:outerShdw blurRad="292100" dist="139700" dir="2700000" algn="tl" rotWithShape="0">
              <a:srgbClr val="333333">
                <a:alpha val="65000"/>
              </a:srgbClr>
            </a:outerShdw>
          </a:effectLst>
        </p:spPr>
      </p:pic>
      <p:cxnSp>
        <p:nvCxnSpPr>
          <p:cNvPr id="34" name="מחבר: מרפקי 33">
            <a:extLst>
              <a:ext uri="{FF2B5EF4-FFF2-40B4-BE49-F238E27FC236}">
                <a16:creationId xmlns:a16="http://schemas.microsoft.com/office/drawing/2014/main" id="{C7BFBEA1-4FAD-466C-99BE-C710000142B5}"/>
              </a:ext>
            </a:extLst>
          </p:cNvPr>
          <p:cNvCxnSpPr>
            <a:cxnSpLocks/>
          </p:cNvCxnSpPr>
          <p:nvPr/>
        </p:nvCxnSpPr>
        <p:spPr>
          <a:xfrm rot="10800000" flipV="1">
            <a:off x="2375555" y="1225487"/>
            <a:ext cx="7409470" cy="895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מלבן 5">
            <a:extLst>
              <a:ext uri="{FF2B5EF4-FFF2-40B4-BE49-F238E27FC236}">
                <a16:creationId xmlns:a16="http://schemas.microsoft.com/office/drawing/2014/main" id="{3096EECE-3300-4E8D-BB03-38C42E0C8A46}"/>
              </a:ext>
            </a:extLst>
          </p:cNvPr>
          <p:cNvSpPr/>
          <p:nvPr/>
        </p:nvSpPr>
        <p:spPr>
          <a:xfrm>
            <a:off x="3433782" y="184509"/>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7" name="תמונה 6">
            <a:extLst>
              <a:ext uri="{FF2B5EF4-FFF2-40B4-BE49-F238E27FC236}">
                <a16:creationId xmlns:a16="http://schemas.microsoft.com/office/drawing/2014/main" id="{38663FCA-E7FE-4315-8CF0-6B34AF56CC19}"/>
              </a:ext>
            </a:extLst>
          </p:cNvPr>
          <p:cNvPicPr>
            <a:picLocks noChangeAspect="1"/>
          </p:cNvPicPr>
          <p:nvPr/>
        </p:nvPicPr>
        <p:blipFill>
          <a:blip r:embed="rId3"/>
          <a:stretch>
            <a:fillRect/>
          </a:stretch>
        </p:blipFill>
        <p:spPr>
          <a:xfrm>
            <a:off x="86203" y="206348"/>
            <a:ext cx="3633675" cy="917823"/>
          </a:xfrm>
          <a:prstGeom prst="rect">
            <a:avLst/>
          </a:prstGeom>
        </p:spPr>
      </p:pic>
    </p:spTree>
    <p:extLst>
      <p:ext uri="{BB962C8B-B14F-4D97-AF65-F5344CB8AC3E}">
        <p14:creationId xmlns:p14="http://schemas.microsoft.com/office/powerpoint/2010/main" val="142105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32E61D-1C8A-46DF-AAB4-6B061F2CD69F}"/>
              </a:ext>
            </a:extLst>
          </p:cNvPr>
          <p:cNvSpPr>
            <a:spLocks noGrp="1"/>
          </p:cNvSpPr>
          <p:nvPr>
            <p:ph type="title"/>
          </p:nvPr>
        </p:nvSpPr>
        <p:spPr/>
        <p:txBody>
          <a:bodyPr/>
          <a:lstStyle/>
          <a:p>
            <a:r>
              <a:rPr lang="he-IL" dirty="0">
                <a:solidFill>
                  <a:srgbClr val="F73B83"/>
                </a:solidFill>
                <a:cs typeface="David" panose="020E0502060401010101" pitchFamily="34" charset="-79"/>
              </a:rPr>
              <a:t>תוכן העניינים:</a:t>
            </a:r>
          </a:p>
        </p:txBody>
      </p:sp>
      <p:sp>
        <p:nvSpPr>
          <p:cNvPr id="3" name="מציין מיקום תוכן 2">
            <a:extLst>
              <a:ext uri="{FF2B5EF4-FFF2-40B4-BE49-F238E27FC236}">
                <a16:creationId xmlns:a16="http://schemas.microsoft.com/office/drawing/2014/main" id="{B5785FC3-ABD8-2A3C-4E64-46554AEF0FAE}"/>
              </a:ext>
            </a:extLst>
          </p:cNvPr>
          <p:cNvSpPr>
            <a:spLocks noGrp="1"/>
          </p:cNvSpPr>
          <p:nvPr>
            <p:ph idx="1"/>
          </p:nvPr>
        </p:nvSpPr>
        <p:spPr/>
        <p:txBody>
          <a:bodyPr>
            <a:normAutofit fontScale="92500" lnSpcReduction="20000"/>
          </a:bodyPr>
          <a:lstStyle/>
          <a:p>
            <a:pPr marL="228600" lvl="0" indent="-273050" algn="r" rtl="1">
              <a:lnSpc>
                <a:spcPct val="90000"/>
              </a:lnSpc>
              <a:spcBef>
                <a:spcPts val="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מבוא</a:t>
            </a:r>
          </a:p>
          <a:p>
            <a:pPr marL="228600" lvl="0" indent="-273050" algn="r" rtl="1">
              <a:lnSpc>
                <a:spcPct val="90000"/>
              </a:lnSpc>
              <a:spcBef>
                <a:spcPts val="100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תיאור חברת </a:t>
            </a:r>
            <a:r>
              <a:rPr lang="en-US" sz="1700" dirty="0" err="1">
                <a:latin typeface="David" panose="020E0502060401010101" pitchFamily="34" charset="-79"/>
                <a:cs typeface="David" panose="020E0502060401010101" pitchFamily="34" charset="-79"/>
              </a:rPr>
              <a:t>Diversitek</a:t>
            </a:r>
            <a:endParaRPr lang="en-US" sz="1700" dirty="0">
              <a:latin typeface="David" panose="020E0502060401010101" pitchFamily="34" charset="-79"/>
              <a:cs typeface="David" panose="020E0502060401010101" pitchFamily="34" charset="-79"/>
            </a:endParaRPr>
          </a:p>
          <a:p>
            <a:pPr marL="228600" lvl="0" indent="-273050" algn="r" rtl="1">
              <a:lnSpc>
                <a:spcPct val="90000"/>
              </a:lnSpc>
              <a:spcBef>
                <a:spcPts val="100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תיאור הלקוח הסופי</a:t>
            </a:r>
            <a:r>
              <a:rPr lang="he-IL" sz="1700" dirty="0">
                <a:latin typeface="David" panose="020E0502060401010101" pitchFamily="34" charset="-79"/>
                <a:cs typeface="David" panose="020E0502060401010101" pitchFamily="34" charset="-79"/>
              </a:rPr>
              <a:t> – הסמינר הישן</a:t>
            </a:r>
            <a:endParaRPr lang="iw-IL" sz="1700" dirty="0">
              <a:latin typeface="David" panose="020E0502060401010101" pitchFamily="34" charset="-79"/>
              <a:cs typeface="David" panose="020E0502060401010101" pitchFamily="34" charset="-79"/>
            </a:endParaRPr>
          </a:p>
          <a:p>
            <a:pPr marL="228600" lvl="0" indent="-273050" algn="r" rtl="1">
              <a:lnSpc>
                <a:spcPct val="90000"/>
              </a:lnSpc>
              <a:spcBef>
                <a:spcPts val="100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תיאור הפרויקט</a:t>
            </a:r>
          </a:p>
          <a:p>
            <a:pPr marL="228600" lvl="0" indent="-273050" algn="r" rtl="1">
              <a:lnSpc>
                <a:spcPct val="90000"/>
              </a:lnSpc>
              <a:spcBef>
                <a:spcPts val="100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מטרות הפרויקט</a:t>
            </a:r>
          </a:p>
          <a:p>
            <a:pPr marL="228600" lvl="0" indent="-273050" algn="r" rtl="1">
              <a:lnSpc>
                <a:spcPct val="90000"/>
              </a:lnSpc>
              <a:spcBef>
                <a:spcPts val="1000"/>
              </a:spcBef>
              <a:spcAft>
                <a:spcPts val="0"/>
              </a:spcAft>
              <a:buSzPts val="1800"/>
              <a:buFont typeface="Gill Sans"/>
              <a:buAutoNum type="arabicPeriod"/>
            </a:pPr>
            <a:r>
              <a:rPr lang="iw-IL" sz="1700" dirty="0">
                <a:latin typeface="David" panose="020E0502060401010101" pitchFamily="34" charset="-79"/>
                <a:cs typeface="David" panose="020E0502060401010101" pitchFamily="34" charset="-79"/>
              </a:rPr>
              <a:t>תהליך העבודה</a:t>
            </a:r>
            <a:r>
              <a:rPr lang="he-IL" sz="1700" dirty="0">
                <a:latin typeface="David" panose="020E0502060401010101" pitchFamily="34" charset="-79"/>
                <a:cs typeface="David" panose="020E0502060401010101" pitchFamily="34" charset="-79"/>
              </a:rPr>
              <a:t>:</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שלב א: הכרת החברה והפרויקט.</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 שלב ב: </a:t>
            </a:r>
            <a:r>
              <a:rPr lang="he-IL" sz="1700" dirty="0" err="1">
                <a:latin typeface="David" panose="020E0502060401010101" pitchFamily="34" charset="-79"/>
                <a:cs typeface="David" panose="020E0502060401010101" pitchFamily="34" charset="-79"/>
              </a:rPr>
              <a:t>איפיון</a:t>
            </a:r>
            <a:r>
              <a:rPr lang="he-IL" sz="1700" dirty="0">
                <a:latin typeface="David" panose="020E0502060401010101" pitchFamily="34" charset="-79"/>
                <a:cs typeface="David" panose="020E0502060401010101" pitchFamily="34" charset="-79"/>
              </a:rPr>
              <a:t> ודרישות.</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 שלב ג: תכנון.</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 שלב ד: ביצוע ופיתוח.</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 שלב ה: בדיקות ואבטחת איכות.</a:t>
            </a:r>
          </a:p>
          <a:p>
            <a:pPr marL="698500" lvl="1" indent="-285750">
              <a:spcBef>
                <a:spcPts val="1000"/>
              </a:spcBef>
              <a:buSzPts val="1800"/>
              <a:buFont typeface="Wingdings" panose="05000000000000000000" pitchFamily="2" charset="2"/>
              <a:buChar char="Ø"/>
            </a:pPr>
            <a:r>
              <a:rPr lang="he-IL" sz="1700" dirty="0">
                <a:latin typeface="David" panose="020E0502060401010101" pitchFamily="34" charset="-79"/>
                <a:cs typeface="David" panose="020E0502060401010101" pitchFamily="34" charset="-79"/>
              </a:rPr>
              <a:t> שלב ו: הטמעה ותמיכה.</a:t>
            </a:r>
          </a:p>
          <a:p>
            <a:pPr indent="-273050">
              <a:buSzPts val="1800"/>
              <a:buFont typeface="Gill Sans"/>
              <a:buAutoNum type="arabicPeriod"/>
            </a:pPr>
            <a:r>
              <a:rPr lang="he-IL" sz="1700" dirty="0">
                <a:latin typeface="David" panose="020E0502060401010101" pitchFamily="34" charset="-79"/>
                <a:cs typeface="David" panose="020E0502060401010101" pitchFamily="34" charset="-79"/>
              </a:rPr>
              <a:t>סיכום ומסקנות.</a:t>
            </a:r>
          </a:p>
          <a:p>
            <a:pPr indent="-273050">
              <a:buSzPts val="1800"/>
              <a:buFont typeface="Gill Sans"/>
              <a:buAutoNum type="arabicPeriod"/>
            </a:pPr>
            <a:r>
              <a:rPr lang="he-IL" sz="1700" dirty="0">
                <a:latin typeface="David" panose="020E0502060401010101" pitchFamily="34" charset="-79"/>
                <a:cs typeface="David" panose="020E0502060401010101" pitchFamily="34" charset="-79"/>
              </a:rPr>
              <a:t>נספחים.</a:t>
            </a:r>
            <a:endParaRPr lang="iw-IL" sz="1700" dirty="0">
              <a:latin typeface="David" panose="020E0502060401010101" pitchFamily="34" charset="-79"/>
              <a:cs typeface="David" panose="020E0502060401010101" pitchFamily="34" charset="-79"/>
            </a:endParaRPr>
          </a:p>
          <a:p>
            <a:endParaRPr lang="he-IL" sz="1600" dirty="0"/>
          </a:p>
        </p:txBody>
      </p:sp>
      <p:pic>
        <p:nvPicPr>
          <p:cNvPr id="4" name="תמונה 3">
            <a:extLst>
              <a:ext uri="{FF2B5EF4-FFF2-40B4-BE49-F238E27FC236}">
                <a16:creationId xmlns:a16="http://schemas.microsoft.com/office/drawing/2014/main" id="{87E6E67F-69AE-4C97-B242-CFE2CE9D8D20}"/>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2501110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תיבת טקסט 16">
            <a:extLst>
              <a:ext uri="{FF2B5EF4-FFF2-40B4-BE49-F238E27FC236}">
                <a16:creationId xmlns:a16="http://schemas.microsoft.com/office/drawing/2014/main" id="{E424E174-77DB-4768-A9BE-3CD7C31FB311}"/>
              </a:ext>
            </a:extLst>
          </p:cNvPr>
          <p:cNvSpPr txBox="1"/>
          <p:nvPr/>
        </p:nvSpPr>
        <p:spPr>
          <a:xfrm>
            <a:off x="7852528" y="292231"/>
            <a:ext cx="4308049" cy="369332"/>
          </a:xfrm>
          <a:prstGeom prst="rect">
            <a:avLst/>
          </a:prstGeom>
          <a:noFill/>
        </p:spPr>
        <p:txBody>
          <a:bodyPr wrap="square" rtlCol="1">
            <a:spAutoFit/>
          </a:bodyPr>
          <a:lstStyle/>
          <a:p>
            <a:endParaRPr lang="he-IL" dirty="0">
              <a:cs typeface="David" panose="020E0502060401010101" pitchFamily="34" charset="-79"/>
            </a:endParaRPr>
          </a:p>
        </p:txBody>
      </p:sp>
      <p:pic>
        <p:nvPicPr>
          <p:cNvPr id="5" name="תמונה 4">
            <a:extLst>
              <a:ext uri="{FF2B5EF4-FFF2-40B4-BE49-F238E27FC236}">
                <a16:creationId xmlns:a16="http://schemas.microsoft.com/office/drawing/2014/main" id="{4C720E3A-F8DF-40A8-9758-1016EC2D8EA5}"/>
              </a:ext>
            </a:extLst>
          </p:cNvPr>
          <p:cNvPicPr>
            <a:picLocks noChangeAspect="1"/>
          </p:cNvPicPr>
          <p:nvPr/>
        </p:nvPicPr>
        <p:blipFill>
          <a:blip r:embed="rId2"/>
          <a:stretch>
            <a:fillRect/>
          </a:stretch>
        </p:blipFill>
        <p:spPr>
          <a:xfrm>
            <a:off x="422414" y="5094873"/>
            <a:ext cx="7071972" cy="929721"/>
          </a:xfrm>
          <a:prstGeom prst="rect">
            <a:avLst/>
          </a:prstGeom>
        </p:spPr>
      </p:pic>
      <p:pic>
        <p:nvPicPr>
          <p:cNvPr id="6" name="תמונה 5">
            <a:extLst>
              <a:ext uri="{FF2B5EF4-FFF2-40B4-BE49-F238E27FC236}">
                <a16:creationId xmlns:a16="http://schemas.microsoft.com/office/drawing/2014/main" id="{23E9A3A3-D955-4C55-BCD4-205B41DFB82F}"/>
              </a:ext>
            </a:extLst>
          </p:cNvPr>
          <p:cNvPicPr>
            <a:picLocks noChangeAspect="1"/>
          </p:cNvPicPr>
          <p:nvPr/>
        </p:nvPicPr>
        <p:blipFill>
          <a:blip r:embed="rId3"/>
          <a:stretch>
            <a:fillRect/>
          </a:stretch>
        </p:blipFill>
        <p:spPr>
          <a:xfrm>
            <a:off x="422413" y="3936533"/>
            <a:ext cx="7071973" cy="1158340"/>
          </a:xfrm>
          <a:prstGeom prst="rect">
            <a:avLst/>
          </a:prstGeom>
        </p:spPr>
      </p:pic>
      <p:sp>
        <p:nvSpPr>
          <p:cNvPr id="11" name="תיבת טקסט 10">
            <a:extLst>
              <a:ext uri="{FF2B5EF4-FFF2-40B4-BE49-F238E27FC236}">
                <a16:creationId xmlns:a16="http://schemas.microsoft.com/office/drawing/2014/main" id="{EAD6F10A-AA39-466E-A478-3BDAF1271417}"/>
              </a:ext>
            </a:extLst>
          </p:cNvPr>
          <p:cNvSpPr txBox="1"/>
          <p:nvPr/>
        </p:nvSpPr>
        <p:spPr>
          <a:xfrm>
            <a:off x="2686640" y="772892"/>
            <a:ext cx="9275976" cy="523220"/>
          </a:xfrm>
          <a:prstGeom prst="rect">
            <a:avLst/>
          </a:prstGeom>
          <a:noFill/>
        </p:spPr>
        <p:txBody>
          <a:bodyPr wrap="square" rtlCol="1">
            <a:spAutoFit/>
          </a:bodyPr>
          <a:lstStyle/>
          <a:p>
            <a:r>
              <a:rPr lang="he-IL" sz="2800" dirty="0">
                <a:cs typeface="David" panose="020E0502060401010101" pitchFamily="34" charset="-79"/>
              </a:rPr>
              <a:t>להלן פירוט הפונקציות המופעלות בקוד שהוצג בשקופית הקודמת:</a:t>
            </a:r>
          </a:p>
        </p:txBody>
      </p:sp>
      <p:sp>
        <p:nvSpPr>
          <p:cNvPr id="8" name="תיבת טקסט 7">
            <a:extLst>
              <a:ext uri="{FF2B5EF4-FFF2-40B4-BE49-F238E27FC236}">
                <a16:creationId xmlns:a16="http://schemas.microsoft.com/office/drawing/2014/main" id="{B01C830A-5C6B-4147-B633-A680AF82B02B}"/>
              </a:ext>
            </a:extLst>
          </p:cNvPr>
          <p:cNvSpPr txBox="1"/>
          <p:nvPr/>
        </p:nvSpPr>
        <p:spPr>
          <a:xfrm>
            <a:off x="6041165" y="1454995"/>
            <a:ext cx="5505255" cy="2308324"/>
          </a:xfrm>
          <a:prstGeom prst="rect">
            <a:avLst/>
          </a:prstGeom>
          <a:noFill/>
        </p:spPr>
        <p:txBody>
          <a:bodyPr wrap="square" rtlCol="1">
            <a:spAutoFit/>
          </a:bodyPr>
          <a:lstStyle/>
          <a:p>
            <a:r>
              <a:rPr lang="he-IL" dirty="0">
                <a:cs typeface="David" panose="020E0502060401010101" pitchFamily="34" charset="-79"/>
              </a:rPr>
              <a:t>הפונקציה </a:t>
            </a:r>
            <a:r>
              <a:rPr lang="en-US" dirty="0"/>
              <a:t> </a:t>
            </a:r>
            <a:r>
              <a:rPr lang="en-US" dirty="0" err="1"/>
              <a:t>searchStudentsByCourseId</a:t>
            </a:r>
            <a:r>
              <a:rPr lang="en-US" dirty="0"/>
              <a:t> </a:t>
            </a:r>
            <a:r>
              <a:rPr lang="he-IL" dirty="0">
                <a:cs typeface="David" panose="020E0502060401010101" pitchFamily="34" charset="-79"/>
              </a:rPr>
              <a:t>ב-</a:t>
            </a:r>
            <a:r>
              <a:rPr lang="en-US" dirty="0" err="1"/>
              <a:t>StudentService</a:t>
            </a:r>
            <a:r>
              <a:rPr lang="en-US" dirty="0"/>
              <a:t> </a:t>
            </a:r>
            <a:r>
              <a:rPr lang="he-IL" dirty="0">
                <a:cs typeface="David" panose="020E0502060401010101" pitchFamily="34" charset="-79"/>
              </a:rPr>
              <a:t> תפקידה לשלוף רשימת תלמידים לפי מזהה הקורס שנשלח כפרמטר.</a:t>
            </a:r>
            <a:br>
              <a:rPr lang="en-US" dirty="0"/>
            </a:br>
            <a:r>
              <a:rPr lang="he-IL" dirty="0">
                <a:cs typeface="David" panose="020E0502060401010101" pitchFamily="34" charset="-79"/>
              </a:rPr>
              <a:t> היא מבצעת בקשת </a:t>
            </a:r>
            <a:r>
              <a:rPr lang="en-US" dirty="0"/>
              <a:t>HTTP </a:t>
            </a:r>
            <a:r>
              <a:rPr lang="he-IL" dirty="0">
                <a:cs typeface="David" panose="020E0502060401010101" pitchFamily="34" charset="-79"/>
              </a:rPr>
              <a:t> מסוג </a:t>
            </a:r>
            <a:r>
              <a:rPr lang="en-US" dirty="0"/>
              <a:t> GET </a:t>
            </a:r>
            <a:r>
              <a:rPr lang="he-IL" dirty="0">
                <a:cs typeface="David" panose="020E0502060401010101" pitchFamily="34" charset="-79"/>
              </a:rPr>
              <a:t>לכתובת ה-</a:t>
            </a:r>
            <a:r>
              <a:rPr lang="en-US" dirty="0"/>
              <a:t>URL </a:t>
            </a:r>
            <a:r>
              <a:rPr lang="he-IL" dirty="0">
                <a:cs typeface="David" panose="020E0502060401010101" pitchFamily="34" charset="-79"/>
              </a:rPr>
              <a:t> המתאימה</a:t>
            </a:r>
            <a:br>
              <a:rPr lang="en-US" dirty="0"/>
            </a:br>
            <a:r>
              <a:rPr lang="he-IL" dirty="0">
                <a:cs typeface="David" panose="020E0502060401010101" pitchFamily="34" charset="-79"/>
              </a:rPr>
              <a:t>(מתייחס לפורט שבו רץ השרת {</a:t>
            </a:r>
            <a:r>
              <a:rPr lang="en-US" dirty="0"/>
              <a:t>student-service</a:t>
            </a:r>
            <a:r>
              <a:rPr lang="he-IL" dirty="0">
                <a:cs typeface="David" panose="020E0502060401010101" pitchFamily="34" charset="-79"/>
              </a:rPr>
              <a:t>})</a:t>
            </a:r>
            <a:br>
              <a:rPr lang="en-US" dirty="0"/>
            </a:br>
            <a:r>
              <a:rPr lang="he-IL" dirty="0">
                <a:cs typeface="David" panose="020E0502060401010101" pitchFamily="34" charset="-79"/>
              </a:rPr>
              <a:t> הפונקציה מחזירה אובייקט מסוג  </a:t>
            </a:r>
            <a:r>
              <a:rPr lang="en-US" dirty="0"/>
              <a:t>Observable</a:t>
            </a:r>
            <a:r>
              <a:rPr lang="he-IL" dirty="0">
                <a:cs typeface="David" panose="020E0502060401010101" pitchFamily="34" charset="-79"/>
              </a:rPr>
              <a:t> שמכיל את רשימת התלמידים ברגע שהתשובה מהשרת מתקבלת</a:t>
            </a:r>
          </a:p>
        </p:txBody>
      </p:sp>
      <p:sp>
        <p:nvSpPr>
          <p:cNvPr id="18" name="תרשים זרימה: מחבר 17">
            <a:extLst>
              <a:ext uri="{FF2B5EF4-FFF2-40B4-BE49-F238E27FC236}">
                <a16:creationId xmlns:a16="http://schemas.microsoft.com/office/drawing/2014/main" id="{F8653182-A427-4594-BCEA-C89BD4E7E8B5}"/>
              </a:ext>
            </a:extLst>
          </p:cNvPr>
          <p:cNvSpPr/>
          <p:nvPr/>
        </p:nvSpPr>
        <p:spPr>
          <a:xfrm>
            <a:off x="11499286" y="1611985"/>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sp>
        <p:nvSpPr>
          <p:cNvPr id="9" name="מלבן 8">
            <a:extLst>
              <a:ext uri="{FF2B5EF4-FFF2-40B4-BE49-F238E27FC236}">
                <a16:creationId xmlns:a16="http://schemas.microsoft.com/office/drawing/2014/main" id="{004EB183-DB79-4AE5-BD56-D588BEF36D99}"/>
              </a:ext>
            </a:extLst>
          </p:cNvPr>
          <p:cNvSpPr/>
          <p:nvPr/>
        </p:nvSpPr>
        <p:spPr>
          <a:xfrm>
            <a:off x="3501498" y="164631"/>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10" name="תמונה 9">
            <a:extLst>
              <a:ext uri="{FF2B5EF4-FFF2-40B4-BE49-F238E27FC236}">
                <a16:creationId xmlns:a16="http://schemas.microsoft.com/office/drawing/2014/main" id="{D2268F7A-CDB6-4877-83B2-5E20948463DB}"/>
              </a:ext>
            </a:extLst>
          </p:cNvPr>
          <p:cNvPicPr>
            <a:picLocks noChangeAspect="1"/>
          </p:cNvPicPr>
          <p:nvPr/>
        </p:nvPicPr>
        <p:blipFill>
          <a:blip r:embed="rId4"/>
          <a:stretch>
            <a:fillRect/>
          </a:stretch>
        </p:blipFill>
        <p:spPr>
          <a:xfrm>
            <a:off x="31423" y="17985"/>
            <a:ext cx="3633675" cy="917823"/>
          </a:xfrm>
          <a:prstGeom prst="rect">
            <a:avLst/>
          </a:prstGeom>
        </p:spPr>
      </p:pic>
    </p:spTree>
    <p:extLst>
      <p:ext uri="{BB962C8B-B14F-4D97-AF65-F5344CB8AC3E}">
        <p14:creationId xmlns:p14="http://schemas.microsoft.com/office/powerpoint/2010/main" val="231236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DCD82891-19D2-4CF5-8C47-19EDB6E90B3E}"/>
              </a:ext>
            </a:extLst>
          </p:cNvPr>
          <p:cNvPicPr>
            <a:picLocks noChangeAspect="1"/>
          </p:cNvPicPr>
          <p:nvPr/>
        </p:nvPicPr>
        <p:blipFill>
          <a:blip r:embed="rId3"/>
          <a:stretch>
            <a:fillRect/>
          </a:stretch>
        </p:blipFill>
        <p:spPr>
          <a:xfrm>
            <a:off x="815928" y="746405"/>
            <a:ext cx="7216765" cy="1752752"/>
          </a:xfrm>
          <a:prstGeom prst="rect">
            <a:avLst/>
          </a:prstGeom>
          <a:ln>
            <a:noFill/>
          </a:ln>
          <a:effectLst>
            <a:outerShdw blurRad="292100" dist="139700" dir="2700000" algn="tl" rotWithShape="0">
              <a:srgbClr val="333333">
                <a:alpha val="65000"/>
              </a:srgbClr>
            </a:outerShdw>
          </a:effectLst>
        </p:spPr>
      </p:pic>
      <p:pic>
        <p:nvPicPr>
          <p:cNvPr id="10" name="תמונה 9">
            <a:extLst>
              <a:ext uri="{FF2B5EF4-FFF2-40B4-BE49-F238E27FC236}">
                <a16:creationId xmlns:a16="http://schemas.microsoft.com/office/drawing/2014/main" id="{2966FBD4-B5E9-4EFD-8DBE-B17571C70E9A}"/>
              </a:ext>
            </a:extLst>
          </p:cNvPr>
          <p:cNvPicPr>
            <a:picLocks noChangeAspect="1"/>
          </p:cNvPicPr>
          <p:nvPr/>
        </p:nvPicPr>
        <p:blipFill>
          <a:blip r:embed="rId4"/>
          <a:stretch>
            <a:fillRect/>
          </a:stretch>
        </p:blipFill>
        <p:spPr>
          <a:xfrm>
            <a:off x="815928" y="2708658"/>
            <a:ext cx="7033870" cy="1089754"/>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1FF80A09-9D74-4C2D-94E2-2770573DB930}"/>
              </a:ext>
            </a:extLst>
          </p:cNvPr>
          <p:cNvPicPr>
            <a:picLocks noChangeAspect="1"/>
          </p:cNvPicPr>
          <p:nvPr/>
        </p:nvPicPr>
        <p:blipFill>
          <a:blip r:embed="rId5"/>
          <a:stretch>
            <a:fillRect/>
          </a:stretch>
        </p:blipFill>
        <p:spPr>
          <a:xfrm>
            <a:off x="815928" y="4007913"/>
            <a:ext cx="6561389" cy="1425063"/>
          </a:xfrm>
          <a:prstGeom prst="rect">
            <a:avLst/>
          </a:prstGeom>
          <a:ln>
            <a:noFill/>
          </a:ln>
          <a:effectLst>
            <a:outerShdw blurRad="292100" dist="139700" dir="2700000" algn="tl" rotWithShape="0">
              <a:srgbClr val="333333">
                <a:alpha val="65000"/>
              </a:srgbClr>
            </a:outerShdw>
          </a:effectLst>
        </p:spPr>
      </p:pic>
      <p:pic>
        <p:nvPicPr>
          <p:cNvPr id="12" name="תמונה 11">
            <a:extLst>
              <a:ext uri="{FF2B5EF4-FFF2-40B4-BE49-F238E27FC236}">
                <a16:creationId xmlns:a16="http://schemas.microsoft.com/office/drawing/2014/main" id="{9F50CD2D-3F22-4AA8-B50F-99E111B09BB9}"/>
              </a:ext>
            </a:extLst>
          </p:cNvPr>
          <p:cNvPicPr>
            <a:picLocks noChangeAspect="1"/>
          </p:cNvPicPr>
          <p:nvPr/>
        </p:nvPicPr>
        <p:blipFill>
          <a:blip r:embed="rId6"/>
          <a:stretch>
            <a:fillRect/>
          </a:stretch>
        </p:blipFill>
        <p:spPr>
          <a:xfrm>
            <a:off x="815928" y="5642477"/>
            <a:ext cx="6248942" cy="960203"/>
          </a:xfrm>
          <a:prstGeom prst="rect">
            <a:avLst/>
          </a:prstGeom>
          <a:ln>
            <a:noFill/>
          </a:ln>
          <a:effectLst>
            <a:outerShdw blurRad="292100" dist="139700" dir="2700000" algn="tl" rotWithShape="0">
              <a:srgbClr val="333333">
                <a:alpha val="65000"/>
              </a:srgbClr>
            </a:outerShdw>
          </a:effectLst>
        </p:spPr>
      </p:pic>
      <p:sp>
        <p:nvSpPr>
          <p:cNvPr id="14" name="תיבת טקסט 13">
            <a:extLst>
              <a:ext uri="{FF2B5EF4-FFF2-40B4-BE49-F238E27FC236}">
                <a16:creationId xmlns:a16="http://schemas.microsoft.com/office/drawing/2014/main" id="{57B5037E-0C55-4009-B89A-1CE1C9E408A1}"/>
              </a:ext>
            </a:extLst>
          </p:cNvPr>
          <p:cNvSpPr txBox="1"/>
          <p:nvPr/>
        </p:nvSpPr>
        <p:spPr>
          <a:xfrm>
            <a:off x="8135333" y="886119"/>
            <a:ext cx="3497345" cy="1323439"/>
          </a:xfrm>
          <a:prstGeom prst="rect">
            <a:avLst/>
          </a:prstGeom>
          <a:noFill/>
        </p:spPr>
        <p:txBody>
          <a:bodyPr wrap="square" rtlCol="1">
            <a:spAutoFit/>
          </a:bodyPr>
          <a:lstStyle/>
          <a:p>
            <a:r>
              <a:rPr lang="he-IL" sz="1600" dirty="0">
                <a:cs typeface="David" panose="020E0502060401010101" pitchFamily="34" charset="-79"/>
              </a:rPr>
              <a:t>מאתחלת את הרשימה  </a:t>
            </a:r>
            <a:r>
              <a:rPr lang="en-US" sz="1600" dirty="0" err="1"/>
              <a:t>studentStatuses</a:t>
            </a:r>
            <a:r>
              <a:rPr lang="he-IL" sz="1600" dirty="0">
                <a:cs typeface="David" panose="020E0502060401010101" pitchFamily="34" charset="-79"/>
              </a:rPr>
              <a:t> באובייקטים בהתאם לנתונים שהתקבלו  מהרשימה שהתקבלה מהשרת</a:t>
            </a:r>
            <a:br>
              <a:rPr lang="en-US" sz="1600" dirty="0"/>
            </a:br>
            <a:r>
              <a:rPr lang="he-IL" sz="1600" dirty="0">
                <a:cs typeface="David" panose="020E0502060401010101" pitchFamily="34" charset="-79"/>
              </a:rPr>
              <a:t>(מאתחלת את השדה </a:t>
            </a:r>
            <a:r>
              <a:rPr lang="en-US" sz="1600" dirty="0"/>
              <a:t>status</a:t>
            </a:r>
            <a:r>
              <a:rPr lang="he-IL" sz="1600" dirty="0">
                <a:cs typeface="David" panose="020E0502060401010101" pitchFamily="34" charset="-79"/>
              </a:rPr>
              <a:t> בכל אובייקט שנוצר כברירת מחדל ל </a:t>
            </a:r>
            <a:r>
              <a:rPr lang="en-US" sz="1600" dirty="0"/>
              <a:t>ABSENT”</a:t>
            </a:r>
            <a:r>
              <a:rPr lang="he-IL" sz="1600" dirty="0">
                <a:cs typeface="David" panose="020E0502060401010101" pitchFamily="34" charset="-79"/>
              </a:rPr>
              <a:t>")</a:t>
            </a:r>
          </a:p>
        </p:txBody>
      </p:sp>
      <p:sp>
        <p:nvSpPr>
          <p:cNvPr id="15" name="תיבת טקסט 14">
            <a:extLst>
              <a:ext uri="{FF2B5EF4-FFF2-40B4-BE49-F238E27FC236}">
                <a16:creationId xmlns:a16="http://schemas.microsoft.com/office/drawing/2014/main" id="{AB570CE4-5079-415D-A2FA-6C5AF7CE53B7}"/>
              </a:ext>
            </a:extLst>
          </p:cNvPr>
          <p:cNvSpPr txBox="1"/>
          <p:nvPr/>
        </p:nvSpPr>
        <p:spPr>
          <a:xfrm>
            <a:off x="7861955" y="2737772"/>
            <a:ext cx="3827283" cy="830997"/>
          </a:xfrm>
          <a:prstGeom prst="rect">
            <a:avLst/>
          </a:prstGeom>
          <a:noFill/>
        </p:spPr>
        <p:txBody>
          <a:bodyPr wrap="square" rtlCol="1">
            <a:spAutoFit/>
          </a:bodyPr>
          <a:lstStyle/>
          <a:p>
            <a:r>
              <a:rPr lang="he-IL" sz="1600" dirty="0">
                <a:cs typeface="David" panose="020E0502060401010101" pitchFamily="34" charset="-79"/>
              </a:rPr>
              <a:t>עוברת על הרשימה מחפשת את התלמיד לפי</a:t>
            </a:r>
            <a:br>
              <a:rPr lang="en-US" sz="1600" dirty="0"/>
            </a:br>
            <a:r>
              <a:rPr lang="en-US" sz="1600" dirty="0" err="1"/>
              <a:t>studentId</a:t>
            </a:r>
            <a:r>
              <a:rPr lang="en-US" sz="1600" dirty="0"/>
              <a:t> </a:t>
            </a:r>
            <a:r>
              <a:rPr lang="he-IL" sz="1600" dirty="0">
                <a:cs typeface="David" panose="020E0502060401010101" pitchFamily="34" charset="-79"/>
              </a:rPr>
              <a:t> שנשלח ומחזירה את הסטטוס שלו כברירת מחדל מחזירה </a:t>
            </a:r>
            <a:r>
              <a:rPr lang="en-US" sz="1600" dirty="0"/>
              <a:t>ABSENT”</a:t>
            </a:r>
            <a:r>
              <a:rPr lang="he-IL" sz="1600" dirty="0">
                <a:cs typeface="David" panose="020E0502060401010101" pitchFamily="34" charset="-79"/>
              </a:rPr>
              <a:t>"</a:t>
            </a:r>
          </a:p>
        </p:txBody>
      </p:sp>
      <p:sp>
        <p:nvSpPr>
          <p:cNvPr id="16" name="תיבת טקסט 15">
            <a:extLst>
              <a:ext uri="{FF2B5EF4-FFF2-40B4-BE49-F238E27FC236}">
                <a16:creationId xmlns:a16="http://schemas.microsoft.com/office/drawing/2014/main" id="{64F8DF3B-BB92-4BEA-8DE2-0A6A1E76F968}"/>
              </a:ext>
            </a:extLst>
          </p:cNvPr>
          <p:cNvSpPr txBox="1"/>
          <p:nvPr/>
        </p:nvSpPr>
        <p:spPr>
          <a:xfrm>
            <a:off x="7505662" y="4157641"/>
            <a:ext cx="4197658" cy="1077218"/>
          </a:xfrm>
          <a:prstGeom prst="rect">
            <a:avLst/>
          </a:prstGeom>
          <a:noFill/>
        </p:spPr>
        <p:txBody>
          <a:bodyPr wrap="square" rtlCol="1">
            <a:spAutoFit/>
          </a:bodyPr>
          <a:lstStyle/>
          <a:p>
            <a:r>
              <a:rPr lang="he-IL" sz="1600" dirty="0">
                <a:cs typeface="David" panose="020E0502060401010101" pitchFamily="34" charset="-79"/>
              </a:rPr>
              <a:t>עוברת על הרשימה מחפשת את התלמיד לפי</a:t>
            </a:r>
            <a:br>
              <a:rPr lang="en-US" sz="1600" dirty="0"/>
            </a:br>
            <a:r>
              <a:rPr lang="en-US" sz="1600" dirty="0" err="1"/>
              <a:t>studentId</a:t>
            </a:r>
            <a:r>
              <a:rPr lang="en-US" sz="1600" dirty="0"/>
              <a:t> </a:t>
            </a:r>
            <a:r>
              <a:rPr lang="he-IL" sz="1600" dirty="0">
                <a:cs typeface="David" panose="020E0502060401010101" pitchFamily="34" charset="-79"/>
              </a:rPr>
              <a:t> שנשלח אם הוא קיים מעדכנת את הסטטוס שלו לפי מה שנשלח ושומרת את השינוי</a:t>
            </a:r>
            <a:br>
              <a:rPr lang="en-US" sz="1600" dirty="0"/>
            </a:br>
            <a:r>
              <a:rPr lang="he-IL" sz="1600" dirty="0">
                <a:cs typeface="David" panose="020E0502060401010101" pitchFamily="34" charset="-79"/>
              </a:rPr>
              <a:t> ב </a:t>
            </a:r>
            <a:r>
              <a:rPr lang="en-US" sz="1600" dirty="0" err="1"/>
              <a:t>localStorage</a:t>
            </a:r>
            <a:endParaRPr lang="he-IL" sz="1600" dirty="0">
              <a:cs typeface="David" panose="020E0502060401010101" pitchFamily="34" charset="-79"/>
            </a:endParaRPr>
          </a:p>
        </p:txBody>
      </p:sp>
      <p:sp>
        <p:nvSpPr>
          <p:cNvPr id="17" name="תיבת טקסט 16">
            <a:extLst>
              <a:ext uri="{FF2B5EF4-FFF2-40B4-BE49-F238E27FC236}">
                <a16:creationId xmlns:a16="http://schemas.microsoft.com/office/drawing/2014/main" id="{D0A4E1D7-AA6E-4B6B-B963-8677D37B1450}"/>
              </a:ext>
            </a:extLst>
          </p:cNvPr>
          <p:cNvSpPr txBox="1"/>
          <p:nvPr/>
        </p:nvSpPr>
        <p:spPr>
          <a:xfrm>
            <a:off x="7242737" y="5707079"/>
            <a:ext cx="4481518" cy="830997"/>
          </a:xfrm>
          <a:prstGeom prst="rect">
            <a:avLst/>
          </a:prstGeom>
          <a:noFill/>
        </p:spPr>
        <p:txBody>
          <a:bodyPr wrap="square" rtlCol="1">
            <a:spAutoFit/>
          </a:bodyPr>
          <a:lstStyle/>
          <a:p>
            <a:r>
              <a:rPr lang="he-IL" sz="1600" dirty="0">
                <a:cs typeface="David" panose="020E0502060401010101" pitchFamily="34" charset="-79"/>
              </a:rPr>
              <a:t>ממירה את מערך הסטטוסים של התלמידים לפורמט </a:t>
            </a:r>
            <a:r>
              <a:rPr lang="en-US" sz="1600" dirty="0"/>
              <a:t>   JSON  </a:t>
            </a:r>
            <a:r>
              <a:rPr lang="he-IL" sz="1600" dirty="0">
                <a:cs typeface="David" panose="020E0502060401010101" pitchFamily="34" charset="-79"/>
              </a:rPr>
              <a:t> ומאחסנת את הנתונים הללו ב</a:t>
            </a:r>
            <a:r>
              <a:rPr lang="en-US" sz="1600" dirty="0" err="1"/>
              <a:t>localStorage</a:t>
            </a:r>
            <a:r>
              <a:rPr lang="en-US" sz="1600" dirty="0"/>
              <a:t> </a:t>
            </a:r>
            <a:r>
              <a:rPr lang="he-IL" sz="1600" dirty="0">
                <a:cs typeface="David" panose="020E0502060401010101" pitchFamily="34" charset="-79"/>
              </a:rPr>
              <a:t> בשדה בשם </a:t>
            </a:r>
            <a:r>
              <a:rPr lang="en-US" sz="1600" dirty="0" err="1"/>
              <a:t>studentStatuses</a:t>
            </a:r>
            <a:endParaRPr lang="he-IL" sz="1600" dirty="0">
              <a:cs typeface="David" panose="020E0502060401010101" pitchFamily="34" charset="-79"/>
            </a:endParaRPr>
          </a:p>
        </p:txBody>
      </p:sp>
      <p:sp>
        <p:nvSpPr>
          <p:cNvPr id="19" name="תרשים זרימה: מחבר 18">
            <a:extLst>
              <a:ext uri="{FF2B5EF4-FFF2-40B4-BE49-F238E27FC236}">
                <a16:creationId xmlns:a16="http://schemas.microsoft.com/office/drawing/2014/main" id="{308FAD9D-FB9D-480D-9210-361D66433F5F}"/>
              </a:ext>
            </a:extLst>
          </p:cNvPr>
          <p:cNvSpPr/>
          <p:nvPr/>
        </p:nvSpPr>
        <p:spPr>
          <a:xfrm flipV="1">
            <a:off x="11660958" y="1019509"/>
            <a:ext cx="56560"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sp>
        <p:nvSpPr>
          <p:cNvPr id="20" name="תרשים זרימה: מחבר 19">
            <a:extLst>
              <a:ext uri="{FF2B5EF4-FFF2-40B4-BE49-F238E27FC236}">
                <a16:creationId xmlns:a16="http://schemas.microsoft.com/office/drawing/2014/main" id="{7176B1BD-E7F6-4765-9406-D1D5C57485A1}"/>
              </a:ext>
            </a:extLst>
          </p:cNvPr>
          <p:cNvSpPr/>
          <p:nvPr/>
        </p:nvSpPr>
        <p:spPr>
          <a:xfrm>
            <a:off x="11701395" y="2856242"/>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sp>
        <p:nvSpPr>
          <p:cNvPr id="21" name="תרשים זרימה: מחבר 20">
            <a:extLst>
              <a:ext uri="{FF2B5EF4-FFF2-40B4-BE49-F238E27FC236}">
                <a16:creationId xmlns:a16="http://schemas.microsoft.com/office/drawing/2014/main" id="{B404C32C-D311-4B0C-95B0-0E11D8083F71}"/>
              </a:ext>
            </a:extLst>
          </p:cNvPr>
          <p:cNvSpPr/>
          <p:nvPr/>
        </p:nvSpPr>
        <p:spPr>
          <a:xfrm>
            <a:off x="11724254" y="4271914"/>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sp>
        <p:nvSpPr>
          <p:cNvPr id="22" name="תרשים זרימה: מחבר 21">
            <a:extLst>
              <a:ext uri="{FF2B5EF4-FFF2-40B4-BE49-F238E27FC236}">
                <a16:creationId xmlns:a16="http://schemas.microsoft.com/office/drawing/2014/main" id="{39E10407-63CE-4317-8DA2-EF54B5EF012F}"/>
              </a:ext>
            </a:extLst>
          </p:cNvPr>
          <p:cNvSpPr/>
          <p:nvPr/>
        </p:nvSpPr>
        <p:spPr>
          <a:xfrm>
            <a:off x="11724254" y="5825766"/>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sp>
        <p:nvSpPr>
          <p:cNvPr id="18" name="מלבן 17">
            <a:extLst>
              <a:ext uri="{FF2B5EF4-FFF2-40B4-BE49-F238E27FC236}">
                <a16:creationId xmlns:a16="http://schemas.microsoft.com/office/drawing/2014/main" id="{CCEA3726-F79B-4D94-904D-9038FDCFD670}"/>
              </a:ext>
            </a:extLst>
          </p:cNvPr>
          <p:cNvSpPr/>
          <p:nvPr/>
        </p:nvSpPr>
        <p:spPr>
          <a:xfrm>
            <a:off x="3629320" y="24578"/>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Tree>
    <p:extLst>
      <p:ext uri="{BB962C8B-B14F-4D97-AF65-F5344CB8AC3E}">
        <p14:creationId xmlns:p14="http://schemas.microsoft.com/office/powerpoint/2010/main" val="2815467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581E8BD1-D637-4C04-AC68-B3046AD350DD}"/>
              </a:ext>
            </a:extLst>
          </p:cNvPr>
          <p:cNvPicPr>
            <a:picLocks noChangeAspect="1"/>
          </p:cNvPicPr>
          <p:nvPr/>
        </p:nvPicPr>
        <p:blipFill>
          <a:blip r:embed="rId2"/>
          <a:stretch>
            <a:fillRect/>
          </a:stretch>
        </p:blipFill>
        <p:spPr>
          <a:xfrm>
            <a:off x="143353" y="862553"/>
            <a:ext cx="7285351" cy="5395428"/>
          </a:xfrm>
          <a:prstGeom prst="rect">
            <a:avLst/>
          </a:prstGeom>
          <a:ln>
            <a:noFill/>
          </a:ln>
          <a:effectLst>
            <a:outerShdw blurRad="292100" dist="139700" dir="2700000" algn="tl" rotWithShape="0">
              <a:srgbClr val="333333">
                <a:alpha val="65000"/>
              </a:srgbClr>
            </a:outerShdw>
          </a:effectLst>
        </p:spPr>
      </p:pic>
      <p:cxnSp>
        <p:nvCxnSpPr>
          <p:cNvPr id="15" name="מחבר חץ ישר 14">
            <a:extLst>
              <a:ext uri="{FF2B5EF4-FFF2-40B4-BE49-F238E27FC236}">
                <a16:creationId xmlns:a16="http://schemas.microsoft.com/office/drawing/2014/main" id="{598E208B-96DD-49DC-B8C3-FEBAD324C874}"/>
              </a:ext>
            </a:extLst>
          </p:cNvPr>
          <p:cNvCxnSpPr/>
          <p:nvPr/>
        </p:nvCxnSpPr>
        <p:spPr>
          <a:xfrm>
            <a:off x="4045670" y="5639655"/>
            <a:ext cx="4100660" cy="90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2159FC1E-7CCA-44D0-ACE6-21A4CF575B4C}"/>
              </a:ext>
            </a:extLst>
          </p:cNvPr>
          <p:cNvCxnSpPr>
            <a:cxnSpLocks/>
          </p:cNvCxnSpPr>
          <p:nvPr/>
        </p:nvCxnSpPr>
        <p:spPr>
          <a:xfrm flipV="1">
            <a:off x="7117459" y="2547675"/>
            <a:ext cx="1640872" cy="13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E9A7C1E7-BAA5-4299-A137-741C4A760416}"/>
              </a:ext>
            </a:extLst>
          </p:cNvPr>
          <p:cNvCxnSpPr>
            <a:cxnSpLocks/>
          </p:cNvCxnSpPr>
          <p:nvPr/>
        </p:nvCxnSpPr>
        <p:spPr>
          <a:xfrm flipV="1">
            <a:off x="6820181" y="3670276"/>
            <a:ext cx="1697433" cy="80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EF9CB4DF-DD7E-4A73-B5B3-224B3D6E177F}"/>
              </a:ext>
            </a:extLst>
          </p:cNvPr>
          <p:cNvCxnSpPr>
            <a:cxnSpLocks/>
          </p:cNvCxnSpPr>
          <p:nvPr/>
        </p:nvCxnSpPr>
        <p:spPr>
          <a:xfrm flipV="1">
            <a:off x="6848461" y="3025505"/>
            <a:ext cx="1640872" cy="49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תיבת טקסט 24">
            <a:extLst>
              <a:ext uri="{FF2B5EF4-FFF2-40B4-BE49-F238E27FC236}">
                <a16:creationId xmlns:a16="http://schemas.microsoft.com/office/drawing/2014/main" id="{3A1FCEBD-3E95-4134-AAEE-822055A20761}"/>
              </a:ext>
            </a:extLst>
          </p:cNvPr>
          <p:cNvSpPr txBox="1"/>
          <p:nvPr/>
        </p:nvSpPr>
        <p:spPr>
          <a:xfrm>
            <a:off x="7543477" y="1081534"/>
            <a:ext cx="3885811" cy="523220"/>
          </a:xfrm>
          <a:prstGeom prst="rect">
            <a:avLst/>
          </a:prstGeom>
          <a:noFill/>
        </p:spPr>
        <p:txBody>
          <a:bodyPr wrap="square" rtlCol="1">
            <a:spAutoFit/>
          </a:bodyPr>
          <a:lstStyle/>
          <a:p>
            <a:r>
              <a:rPr lang="he-IL" sz="2800" dirty="0">
                <a:cs typeface="David" panose="020E0502060401010101" pitchFamily="34" charset="-79"/>
              </a:rPr>
              <a:t>להלן קוד </a:t>
            </a:r>
            <a:r>
              <a:rPr lang="en-US" sz="2800" dirty="0"/>
              <a:t>HTML </a:t>
            </a:r>
            <a:r>
              <a:rPr lang="he-IL" sz="2800" dirty="0">
                <a:cs typeface="David" panose="020E0502060401010101" pitchFamily="34" charset="-79"/>
              </a:rPr>
              <a:t> :</a:t>
            </a:r>
          </a:p>
        </p:txBody>
      </p:sp>
      <p:sp>
        <p:nvSpPr>
          <p:cNvPr id="27" name="תיבת טקסט 26">
            <a:extLst>
              <a:ext uri="{FF2B5EF4-FFF2-40B4-BE49-F238E27FC236}">
                <a16:creationId xmlns:a16="http://schemas.microsoft.com/office/drawing/2014/main" id="{FBCA22E7-B476-48E9-A72D-7755CB873270}"/>
              </a:ext>
            </a:extLst>
          </p:cNvPr>
          <p:cNvSpPr txBox="1"/>
          <p:nvPr/>
        </p:nvSpPr>
        <p:spPr>
          <a:xfrm>
            <a:off x="8490814" y="1887303"/>
            <a:ext cx="3073139" cy="2308324"/>
          </a:xfrm>
          <a:prstGeom prst="rect">
            <a:avLst/>
          </a:prstGeom>
          <a:noFill/>
        </p:spPr>
        <p:txBody>
          <a:bodyPr wrap="square" rtlCol="1">
            <a:spAutoFit/>
          </a:bodyPr>
          <a:lstStyle/>
          <a:p>
            <a:r>
              <a:rPr lang="he-IL" dirty="0">
                <a:cs typeface="David" panose="020E0502060401010101" pitchFamily="34" charset="-79"/>
              </a:rPr>
              <a:t>הקוד מציג כפתורי </a:t>
            </a:r>
            <a:r>
              <a:rPr lang="en-US" dirty="0"/>
              <a:t>radio-button </a:t>
            </a:r>
            <a:r>
              <a:rPr lang="he-IL" dirty="0">
                <a:cs typeface="David" panose="020E0502060401010101" pitchFamily="34" charset="-79"/>
              </a:rPr>
              <a:t>עבור סטטוס של תלמיד, ומאזין לשינויים בהם כדי לעדכן את הסטטוס של התלמיד ל-</a:t>
            </a:r>
            <a:br>
              <a:rPr lang="en-US" dirty="0"/>
            </a:br>
            <a:r>
              <a:rPr lang="en-US" dirty="0"/>
              <a:t>“LATE”/”ABSENT”/”PRESENT”</a:t>
            </a:r>
            <a:br>
              <a:rPr lang="en-US" dirty="0"/>
            </a:br>
            <a:r>
              <a:rPr lang="he-IL" dirty="0">
                <a:cs typeface="David" panose="020E0502060401010101" pitchFamily="34" charset="-79"/>
              </a:rPr>
              <a:t>הכפתור יהיה מנוטרל </a:t>
            </a:r>
            <a:br>
              <a:rPr lang="he-IL" dirty="0">
                <a:cs typeface="David" panose="020E0502060401010101" pitchFamily="34" charset="-79"/>
              </a:rPr>
            </a:br>
            <a:r>
              <a:rPr lang="he-IL" dirty="0">
                <a:cs typeface="David" panose="020E0502060401010101" pitchFamily="34" charset="-79"/>
              </a:rPr>
              <a:t>אם הסטטוס עודכן והסטודנט הנוכחי אינו הנבחר לעריכה.</a:t>
            </a:r>
          </a:p>
        </p:txBody>
      </p:sp>
      <p:sp>
        <p:nvSpPr>
          <p:cNvPr id="34" name="תיבת טקסט 33">
            <a:extLst>
              <a:ext uri="{FF2B5EF4-FFF2-40B4-BE49-F238E27FC236}">
                <a16:creationId xmlns:a16="http://schemas.microsoft.com/office/drawing/2014/main" id="{E16B7533-AFDE-4F21-8708-58C2B65B4DC8}"/>
              </a:ext>
            </a:extLst>
          </p:cNvPr>
          <p:cNvSpPr txBox="1"/>
          <p:nvPr/>
        </p:nvSpPr>
        <p:spPr>
          <a:xfrm>
            <a:off x="7543477" y="4543720"/>
            <a:ext cx="4465894" cy="1200329"/>
          </a:xfrm>
          <a:prstGeom prst="rect">
            <a:avLst/>
          </a:prstGeom>
          <a:noFill/>
        </p:spPr>
        <p:txBody>
          <a:bodyPr wrap="square" rtlCol="1">
            <a:spAutoFit/>
          </a:bodyPr>
          <a:lstStyle/>
          <a:p>
            <a:r>
              <a:rPr lang="he-IL" dirty="0">
                <a:cs typeface="David" panose="020E0502060401010101" pitchFamily="34" charset="-79"/>
              </a:rPr>
              <a:t>הקוד מציג אייקון של עיפרון, ולחיצה עליו מפעילה את הפונקציה </a:t>
            </a:r>
            <a:r>
              <a:rPr lang="en-US" dirty="0" err="1"/>
              <a:t>editAttendance</a:t>
            </a:r>
            <a:r>
              <a:rPr lang="en-US" dirty="0"/>
              <a:t>(student)   </a:t>
            </a:r>
            <a:br>
              <a:rPr lang="en-US" dirty="0"/>
            </a:br>
            <a:r>
              <a:rPr lang="he-IL" dirty="0">
                <a:cs typeface="David" panose="020E0502060401010101" pitchFamily="34" charset="-79"/>
              </a:rPr>
              <a:t>פונקציה זו מסמנת את התלמיד שנלחץ עליו כסטודנט הנבחר לעריכה -</a:t>
            </a:r>
            <a:r>
              <a:rPr lang="en-US" dirty="0" err="1"/>
              <a:t>selectedStudent</a:t>
            </a:r>
            <a:endParaRPr lang="he-IL" dirty="0">
              <a:cs typeface="David" panose="020E0502060401010101" pitchFamily="34" charset="-79"/>
            </a:endParaRPr>
          </a:p>
        </p:txBody>
      </p:sp>
      <p:pic>
        <p:nvPicPr>
          <p:cNvPr id="35" name="תמונה 34">
            <a:extLst>
              <a:ext uri="{FF2B5EF4-FFF2-40B4-BE49-F238E27FC236}">
                <a16:creationId xmlns:a16="http://schemas.microsoft.com/office/drawing/2014/main" id="{0A47F516-DC75-4089-8A91-D04BE9029613}"/>
              </a:ext>
            </a:extLst>
          </p:cNvPr>
          <p:cNvPicPr>
            <a:picLocks noChangeAspect="1"/>
          </p:cNvPicPr>
          <p:nvPr/>
        </p:nvPicPr>
        <p:blipFill>
          <a:blip r:embed="rId3"/>
          <a:stretch>
            <a:fillRect/>
          </a:stretch>
        </p:blipFill>
        <p:spPr>
          <a:xfrm>
            <a:off x="8182688" y="5995447"/>
            <a:ext cx="2911092" cy="777307"/>
          </a:xfrm>
          <a:prstGeom prst="rect">
            <a:avLst/>
          </a:prstGeom>
          <a:ln>
            <a:noFill/>
          </a:ln>
          <a:effectLst>
            <a:outerShdw blurRad="292100" dist="139700" dir="2700000" algn="tl" rotWithShape="0">
              <a:srgbClr val="333333">
                <a:alpha val="65000"/>
              </a:srgbClr>
            </a:outerShdw>
          </a:effectLst>
        </p:spPr>
      </p:pic>
      <p:cxnSp>
        <p:nvCxnSpPr>
          <p:cNvPr id="37" name="מחבר חץ ישר 36">
            <a:extLst>
              <a:ext uri="{FF2B5EF4-FFF2-40B4-BE49-F238E27FC236}">
                <a16:creationId xmlns:a16="http://schemas.microsoft.com/office/drawing/2014/main" id="{96DA3064-E506-4E0D-B7BF-6E094E839C16}"/>
              </a:ext>
            </a:extLst>
          </p:cNvPr>
          <p:cNvCxnSpPr>
            <a:cxnSpLocks/>
          </p:cNvCxnSpPr>
          <p:nvPr/>
        </p:nvCxnSpPr>
        <p:spPr>
          <a:xfrm>
            <a:off x="4777280" y="5143884"/>
            <a:ext cx="3160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מלבן 11">
            <a:extLst>
              <a:ext uri="{FF2B5EF4-FFF2-40B4-BE49-F238E27FC236}">
                <a16:creationId xmlns:a16="http://schemas.microsoft.com/office/drawing/2014/main" id="{249BD6EF-32ED-4A14-B3E2-F3517C859AE9}"/>
              </a:ext>
            </a:extLst>
          </p:cNvPr>
          <p:cNvSpPr/>
          <p:nvPr/>
        </p:nvSpPr>
        <p:spPr>
          <a:xfrm>
            <a:off x="3622215" y="78673"/>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Tree>
    <p:extLst>
      <p:ext uri="{BB962C8B-B14F-4D97-AF65-F5344CB8AC3E}">
        <p14:creationId xmlns:p14="http://schemas.microsoft.com/office/powerpoint/2010/main" val="1872161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82F89253-B6ED-48BF-BAA1-57C61EBE26AD}"/>
              </a:ext>
            </a:extLst>
          </p:cNvPr>
          <p:cNvPicPr>
            <a:picLocks noChangeAspect="1"/>
          </p:cNvPicPr>
          <p:nvPr/>
        </p:nvPicPr>
        <p:blipFill>
          <a:blip r:embed="rId2"/>
          <a:stretch>
            <a:fillRect/>
          </a:stretch>
        </p:blipFill>
        <p:spPr>
          <a:xfrm>
            <a:off x="194848" y="700934"/>
            <a:ext cx="8458933" cy="624894"/>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7EE014E3-EB0F-453D-9FB5-AC27C7F3CCF1}"/>
              </a:ext>
            </a:extLst>
          </p:cNvPr>
          <p:cNvSpPr txBox="1"/>
          <p:nvPr/>
        </p:nvSpPr>
        <p:spPr>
          <a:xfrm>
            <a:off x="9181707" y="1110375"/>
            <a:ext cx="2394408" cy="5078313"/>
          </a:xfrm>
          <a:prstGeom prst="rect">
            <a:avLst/>
          </a:prstGeom>
          <a:noFill/>
        </p:spPr>
        <p:txBody>
          <a:bodyPr wrap="square" rtlCol="1">
            <a:spAutoFit/>
          </a:bodyPr>
          <a:lstStyle/>
          <a:p>
            <a:r>
              <a:rPr lang="he-IL" dirty="0">
                <a:cs typeface="David" panose="020E0502060401010101" pitchFamily="34" charset="-79"/>
              </a:rPr>
              <a:t>בלחיצה על כפתור</a:t>
            </a:r>
            <a:br>
              <a:rPr lang="en-US" dirty="0"/>
            </a:br>
            <a:r>
              <a:rPr lang="he-IL" dirty="0">
                <a:cs typeface="David" panose="020E0502060401010101" pitchFamily="34" charset="-79"/>
              </a:rPr>
              <a:t> "עדכן נוכחות"</a:t>
            </a:r>
            <a:br>
              <a:rPr lang="en-US" dirty="0"/>
            </a:br>
            <a:r>
              <a:rPr lang="he-IL" dirty="0">
                <a:cs typeface="David" panose="020E0502060401010101" pitchFamily="34" charset="-79"/>
              </a:rPr>
              <a:t> הפונקציה </a:t>
            </a:r>
            <a:r>
              <a:rPr lang="en-US" dirty="0" err="1"/>
              <a:t>setStatuses</a:t>
            </a:r>
            <a:r>
              <a:rPr lang="en-US" dirty="0"/>
              <a:t> </a:t>
            </a:r>
            <a:r>
              <a:rPr lang="he-IL" dirty="0">
                <a:cs typeface="David" panose="020E0502060401010101" pitchFamily="34" charset="-79"/>
              </a:rPr>
              <a:t> מופעלת.</a:t>
            </a:r>
          </a:p>
          <a:p>
            <a:r>
              <a:rPr lang="he-IL" dirty="0">
                <a:cs typeface="David" panose="020E0502060401010101" pitchFamily="34" charset="-79"/>
              </a:rPr>
              <a:t> תפקידיה</a:t>
            </a:r>
            <a:r>
              <a:rPr lang="en-US" dirty="0"/>
              <a:t>:</a:t>
            </a:r>
            <a:br>
              <a:rPr lang="en-US" dirty="0"/>
            </a:br>
            <a:r>
              <a:rPr lang="he-IL" dirty="0">
                <a:cs typeface="David" panose="020E0502060401010101" pitchFamily="34" charset="-79"/>
              </a:rPr>
              <a:t>1.מעדכנת את הסטטוסים של התלמידים על בסיס הסטטוסים הנוכחיים.</a:t>
            </a:r>
            <a:br>
              <a:rPr lang="en-US" dirty="0"/>
            </a:br>
            <a:r>
              <a:rPr lang="he-IL" dirty="0">
                <a:cs typeface="David" panose="020E0502060401010101" pitchFamily="34" charset="-79"/>
              </a:rPr>
              <a:t>2.מעדכנת את השדה </a:t>
            </a:r>
            <a:r>
              <a:rPr lang="en-US" dirty="0" err="1"/>
              <a:t>attendanceUpdated</a:t>
            </a:r>
            <a:r>
              <a:rPr lang="en-US" dirty="0"/>
              <a:t> </a:t>
            </a:r>
            <a:r>
              <a:rPr lang="he-IL" dirty="0">
                <a:cs typeface="David" panose="020E0502060401010101" pitchFamily="34" charset="-79"/>
              </a:rPr>
              <a:t> כדי לציין אם יש צורך להציג את העמודה "ערוך".</a:t>
            </a:r>
            <a:br>
              <a:rPr lang="en-US" dirty="0"/>
            </a:br>
            <a:r>
              <a:rPr lang="he-IL" dirty="0">
                <a:cs typeface="David" panose="020E0502060401010101" pitchFamily="34" charset="-79"/>
              </a:rPr>
              <a:t>3.מציגה הודעת הצלחה באמצעות </a:t>
            </a:r>
            <a:r>
              <a:rPr lang="en-US" dirty="0"/>
              <a:t> </a:t>
            </a:r>
            <a:r>
              <a:rPr lang="en-US" dirty="0" err="1"/>
              <a:t>snackBar</a:t>
            </a:r>
            <a:r>
              <a:rPr lang="en-US" dirty="0"/>
              <a:t> </a:t>
            </a:r>
            <a:r>
              <a:rPr lang="he-IL" dirty="0">
                <a:cs typeface="David" panose="020E0502060401010101" pitchFamily="34" charset="-79"/>
              </a:rPr>
              <a:t>4.שומרת את הסטטוסים המעודכנים ב-</a:t>
            </a:r>
            <a:r>
              <a:rPr lang="en-US" dirty="0" err="1"/>
              <a:t>localStorage</a:t>
            </a:r>
            <a:endParaRPr lang="he-IL" dirty="0">
              <a:cs typeface="David" panose="020E0502060401010101" pitchFamily="34" charset="-79"/>
            </a:endParaRPr>
          </a:p>
        </p:txBody>
      </p:sp>
      <p:pic>
        <p:nvPicPr>
          <p:cNvPr id="7" name="תמונה 6">
            <a:extLst>
              <a:ext uri="{FF2B5EF4-FFF2-40B4-BE49-F238E27FC236}">
                <a16:creationId xmlns:a16="http://schemas.microsoft.com/office/drawing/2014/main" id="{73862B7F-877F-4744-86E0-48AA060EAFB1}"/>
              </a:ext>
            </a:extLst>
          </p:cNvPr>
          <p:cNvPicPr>
            <a:picLocks noChangeAspect="1"/>
          </p:cNvPicPr>
          <p:nvPr/>
        </p:nvPicPr>
        <p:blipFill>
          <a:blip r:embed="rId3"/>
          <a:stretch>
            <a:fillRect/>
          </a:stretch>
        </p:blipFill>
        <p:spPr>
          <a:xfrm>
            <a:off x="150856" y="1454453"/>
            <a:ext cx="8230313" cy="5303980"/>
          </a:xfrm>
          <a:prstGeom prst="rect">
            <a:avLst/>
          </a:prstGeom>
          <a:ln>
            <a:noFill/>
          </a:ln>
          <a:effectLst>
            <a:outerShdw blurRad="292100" dist="139700" dir="2700000" algn="tl" rotWithShape="0">
              <a:srgbClr val="333333">
                <a:alpha val="65000"/>
              </a:srgbClr>
            </a:outerShdw>
          </a:effectLst>
        </p:spPr>
      </p:pic>
      <p:cxnSp>
        <p:nvCxnSpPr>
          <p:cNvPr id="14" name="מחבר חץ ישר 13">
            <a:extLst>
              <a:ext uri="{FF2B5EF4-FFF2-40B4-BE49-F238E27FC236}">
                <a16:creationId xmlns:a16="http://schemas.microsoft.com/office/drawing/2014/main" id="{0737174B-7CF9-458F-A9A3-12F5F0B9D730}"/>
              </a:ext>
            </a:extLst>
          </p:cNvPr>
          <p:cNvCxnSpPr/>
          <p:nvPr/>
        </p:nvCxnSpPr>
        <p:spPr>
          <a:xfrm flipH="1" flipV="1">
            <a:off x="6853287" y="1110375"/>
            <a:ext cx="2450969" cy="36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מלבן 5">
            <a:extLst>
              <a:ext uri="{FF2B5EF4-FFF2-40B4-BE49-F238E27FC236}">
                <a16:creationId xmlns:a16="http://schemas.microsoft.com/office/drawing/2014/main" id="{D86D149D-2940-4D44-ACBD-F9D66D9BFB01}"/>
              </a:ext>
            </a:extLst>
          </p:cNvPr>
          <p:cNvSpPr/>
          <p:nvPr/>
        </p:nvSpPr>
        <p:spPr>
          <a:xfrm>
            <a:off x="3412504" y="51846"/>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Tree>
    <p:extLst>
      <p:ext uri="{BB962C8B-B14F-4D97-AF65-F5344CB8AC3E}">
        <p14:creationId xmlns:p14="http://schemas.microsoft.com/office/powerpoint/2010/main" val="3135502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D140890-5106-435A-BCE4-5E3F137F9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13" y="3342576"/>
            <a:ext cx="7830643" cy="3277057"/>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7AF7795D-02F7-45E8-B4AE-45C91399F3D1}"/>
              </a:ext>
            </a:extLst>
          </p:cNvPr>
          <p:cNvSpPr txBox="1"/>
          <p:nvPr/>
        </p:nvSpPr>
        <p:spPr>
          <a:xfrm>
            <a:off x="5514680" y="367645"/>
            <a:ext cx="6372520" cy="369332"/>
          </a:xfrm>
          <a:prstGeom prst="rect">
            <a:avLst/>
          </a:prstGeom>
          <a:noFill/>
        </p:spPr>
        <p:txBody>
          <a:bodyPr wrap="square" rtlCol="1">
            <a:spAutoFit/>
          </a:bodyPr>
          <a:lstStyle/>
          <a:p>
            <a:endParaRPr lang="he-IL" dirty="0">
              <a:cs typeface="David" panose="020E0502060401010101" pitchFamily="34" charset="-79"/>
            </a:endParaRPr>
          </a:p>
        </p:txBody>
      </p:sp>
      <p:sp>
        <p:nvSpPr>
          <p:cNvPr id="10" name="תיבת טקסט 9">
            <a:extLst>
              <a:ext uri="{FF2B5EF4-FFF2-40B4-BE49-F238E27FC236}">
                <a16:creationId xmlns:a16="http://schemas.microsoft.com/office/drawing/2014/main" id="{842A4333-8631-4452-8B72-701A6C87E0F2}"/>
              </a:ext>
            </a:extLst>
          </p:cNvPr>
          <p:cNvSpPr txBox="1"/>
          <p:nvPr/>
        </p:nvSpPr>
        <p:spPr>
          <a:xfrm>
            <a:off x="4527951" y="922886"/>
            <a:ext cx="6721311" cy="1477328"/>
          </a:xfrm>
          <a:prstGeom prst="rect">
            <a:avLst/>
          </a:prstGeom>
          <a:noFill/>
        </p:spPr>
        <p:txBody>
          <a:bodyPr wrap="square" rtlCol="1">
            <a:spAutoFit/>
          </a:bodyPr>
          <a:lstStyle/>
          <a:p>
            <a:r>
              <a:rPr lang="he-IL" dirty="0">
                <a:cs typeface="David" panose="020E0502060401010101" pitchFamily="34" charset="-79"/>
              </a:rPr>
              <a:t>פונקציות אלו נועדו למנוע סגירה אוטומטית של חלון הדפדפן כאשר המשתמש מנסה לסגור את הדף או בזמן ריענון. הן מציגות הודעת אזהרה לפני הסגירה, ואם המשתמש מאשר את הפעולה, הנתונים שבשדה </a:t>
            </a:r>
            <a:r>
              <a:rPr lang="en-US" dirty="0"/>
              <a:t>  </a:t>
            </a:r>
            <a:r>
              <a:rPr lang="en-US" dirty="0" err="1"/>
              <a:t>studentStatuses</a:t>
            </a:r>
            <a:r>
              <a:rPr lang="en-US" dirty="0"/>
              <a:t> </a:t>
            </a:r>
            <a:r>
              <a:rPr lang="he-IL" dirty="0">
                <a:cs typeface="David" panose="020E0502060401010101" pitchFamily="34" charset="-79"/>
              </a:rPr>
              <a:t> (רשימת התלמידים) נמחקים מה-</a:t>
            </a:r>
            <a:r>
              <a:rPr lang="en-US" dirty="0" err="1"/>
              <a:t>localStorage</a:t>
            </a:r>
            <a:r>
              <a:rPr lang="en-US" dirty="0"/>
              <a:t> </a:t>
            </a:r>
            <a:r>
              <a:rPr lang="he-IL" dirty="0">
                <a:cs typeface="David" panose="020E0502060401010101" pitchFamily="34" charset="-79"/>
              </a:rPr>
              <a:t> של הדפדפן. אם המשתמש בוחר לא לסגור את הדף, הנתונים נשמרים כפי שהם.</a:t>
            </a:r>
          </a:p>
        </p:txBody>
      </p:sp>
      <p:sp>
        <p:nvSpPr>
          <p:cNvPr id="12" name="מלבן 11">
            <a:extLst>
              <a:ext uri="{FF2B5EF4-FFF2-40B4-BE49-F238E27FC236}">
                <a16:creationId xmlns:a16="http://schemas.microsoft.com/office/drawing/2014/main" id="{3D366157-F7C1-4FCA-AECE-31B3B7C61CDC}"/>
              </a:ext>
            </a:extLst>
          </p:cNvPr>
          <p:cNvSpPr/>
          <p:nvPr/>
        </p:nvSpPr>
        <p:spPr>
          <a:xfrm>
            <a:off x="3621607" y="233026"/>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6" name="תמונה 5">
            <a:extLst>
              <a:ext uri="{FF2B5EF4-FFF2-40B4-BE49-F238E27FC236}">
                <a16:creationId xmlns:a16="http://schemas.microsoft.com/office/drawing/2014/main" id="{E31345A3-13F6-4A94-B0B6-FA4B20E69382}"/>
              </a:ext>
            </a:extLst>
          </p:cNvPr>
          <p:cNvPicPr>
            <a:picLocks noChangeAspect="1"/>
          </p:cNvPicPr>
          <p:nvPr/>
        </p:nvPicPr>
        <p:blipFill>
          <a:blip r:embed="rId3"/>
          <a:stretch>
            <a:fillRect/>
          </a:stretch>
        </p:blipFill>
        <p:spPr>
          <a:xfrm>
            <a:off x="86203" y="206348"/>
            <a:ext cx="3633675" cy="917823"/>
          </a:xfrm>
          <a:prstGeom prst="rect">
            <a:avLst/>
          </a:prstGeom>
        </p:spPr>
      </p:pic>
    </p:spTree>
    <p:extLst>
      <p:ext uri="{BB962C8B-B14F-4D97-AF65-F5344CB8AC3E}">
        <p14:creationId xmlns:p14="http://schemas.microsoft.com/office/powerpoint/2010/main" val="4035987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A7FCC292-C639-4010-B480-D8C37218FAC3}"/>
              </a:ext>
            </a:extLst>
          </p:cNvPr>
          <p:cNvPicPr>
            <a:picLocks noChangeAspect="1"/>
          </p:cNvPicPr>
          <p:nvPr/>
        </p:nvPicPr>
        <p:blipFill>
          <a:blip r:embed="rId2"/>
          <a:stretch>
            <a:fillRect/>
          </a:stretch>
        </p:blipFill>
        <p:spPr>
          <a:xfrm>
            <a:off x="145461" y="695205"/>
            <a:ext cx="7392041" cy="3093988"/>
          </a:xfrm>
          <a:prstGeom prst="rect">
            <a:avLst/>
          </a:prstGeom>
          <a:ln>
            <a:noFill/>
          </a:ln>
          <a:effectLst>
            <a:outerShdw blurRad="292100" dist="139700" dir="2700000" algn="tl" rotWithShape="0">
              <a:srgbClr val="333333">
                <a:alpha val="65000"/>
              </a:srgbClr>
            </a:outerShdw>
          </a:effectLst>
        </p:spPr>
      </p:pic>
      <p:pic>
        <p:nvPicPr>
          <p:cNvPr id="12" name="תמונה 11">
            <a:extLst>
              <a:ext uri="{FF2B5EF4-FFF2-40B4-BE49-F238E27FC236}">
                <a16:creationId xmlns:a16="http://schemas.microsoft.com/office/drawing/2014/main" id="{527678D1-3015-4065-B815-5F00CEAD530A}"/>
              </a:ext>
            </a:extLst>
          </p:cNvPr>
          <p:cNvPicPr>
            <a:picLocks noChangeAspect="1"/>
          </p:cNvPicPr>
          <p:nvPr/>
        </p:nvPicPr>
        <p:blipFill>
          <a:blip r:embed="rId3"/>
          <a:stretch>
            <a:fillRect/>
          </a:stretch>
        </p:blipFill>
        <p:spPr>
          <a:xfrm>
            <a:off x="239729" y="4031317"/>
            <a:ext cx="7399661" cy="2651990"/>
          </a:xfrm>
          <a:prstGeom prst="rect">
            <a:avLst/>
          </a:prstGeom>
          <a:ln>
            <a:noFill/>
          </a:ln>
          <a:effectLst>
            <a:outerShdw blurRad="292100" dist="139700" dir="2700000" algn="tl" rotWithShape="0">
              <a:srgbClr val="333333">
                <a:alpha val="65000"/>
              </a:srgbClr>
            </a:outerShdw>
          </a:effectLst>
        </p:spPr>
      </p:pic>
      <p:sp>
        <p:nvSpPr>
          <p:cNvPr id="13" name="תיבת טקסט 12">
            <a:extLst>
              <a:ext uri="{FF2B5EF4-FFF2-40B4-BE49-F238E27FC236}">
                <a16:creationId xmlns:a16="http://schemas.microsoft.com/office/drawing/2014/main" id="{780169DD-1F07-4E2A-B8AB-5E9FFE39C236}"/>
              </a:ext>
            </a:extLst>
          </p:cNvPr>
          <p:cNvSpPr txBox="1"/>
          <p:nvPr/>
        </p:nvSpPr>
        <p:spPr>
          <a:xfrm>
            <a:off x="7918515" y="851723"/>
            <a:ext cx="3610466" cy="2308324"/>
          </a:xfrm>
          <a:prstGeom prst="rect">
            <a:avLst/>
          </a:prstGeom>
          <a:noFill/>
        </p:spPr>
        <p:txBody>
          <a:bodyPr wrap="square" rtlCol="1">
            <a:spAutoFit/>
          </a:bodyPr>
          <a:lstStyle/>
          <a:p>
            <a:r>
              <a:rPr lang="he-IL" dirty="0">
                <a:cs typeface="David" panose="020E0502060401010101" pitchFamily="34" charset="-79"/>
              </a:rPr>
              <a:t>הפונקציה  </a:t>
            </a:r>
            <a:r>
              <a:rPr lang="en-US" dirty="0" err="1"/>
              <a:t>ngOnDestroy</a:t>
            </a:r>
            <a:r>
              <a:rPr lang="he-IL" dirty="0">
                <a:cs typeface="David" panose="020E0502060401010101" pitchFamily="34" charset="-79"/>
              </a:rPr>
              <a:t> מתבצעת כאשר רכיב היישום נסגר, למשל כשמשתמש עובר לדף אחר. היא שולחת את נתוני הנוכחות לשרת וממתינה שהשליחה תושלם לאחר מכן, היא מוחקת את הנתונים מה-</a:t>
            </a:r>
            <a:r>
              <a:rPr lang="en-US" dirty="0" err="1"/>
              <a:t>localStorage</a:t>
            </a:r>
            <a:r>
              <a:rPr lang="en-US" dirty="0"/>
              <a:t>. </a:t>
            </a:r>
            <a:r>
              <a:rPr lang="he-IL" dirty="0">
                <a:cs typeface="David" panose="020E0502060401010101" pitchFamily="34" charset="-79"/>
              </a:rPr>
              <a:t> אם הבקשה לשרת מצליחה או נתקלת בבעיה,  הודעה מתאימה בקונסול.</a:t>
            </a:r>
          </a:p>
        </p:txBody>
      </p:sp>
      <p:sp>
        <p:nvSpPr>
          <p:cNvPr id="14" name="תיבת טקסט 13">
            <a:extLst>
              <a:ext uri="{FF2B5EF4-FFF2-40B4-BE49-F238E27FC236}">
                <a16:creationId xmlns:a16="http://schemas.microsoft.com/office/drawing/2014/main" id="{1438EEDA-8A1F-4124-A5E3-E5456E352A38}"/>
              </a:ext>
            </a:extLst>
          </p:cNvPr>
          <p:cNvSpPr txBox="1"/>
          <p:nvPr/>
        </p:nvSpPr>
        <p:spPr>
          <a:xfrm>
            <a:off x="8069344" y="3854471"/>
            <a:ext cx="3535052" cy="2308324"/>
          </a:xfrm>
          <a:prstGeom prst="rect">
            <a:avLst/>
          </a:prstGeom>
          <a:noFill/>
        </p:spPr>
        <p:txBody>
          <a:bodyPr wrap="square" rtlCol="1">
            <a:spAutoFit/>
          </a:bodyPr>
          <a:lstStyle/>
          <a:p>
            <a:r>
              <a:rPr lang="he-IL" dirty="0">
                <a:cs typeface="David" panose="020E0502060401010101" pitchFamily="34" charset="-79"/>
              </a:rPr>
              <a:t>הפונקציה </a:t>
            </a:r>
            <a:r>
              <a:rPr lang="en-US" dirty="0" err="1"/>
              <a:t>setAttendances</a:t>
            </a:r>
            <a:r>
              <a:rPr lang="en-US" dirty="0"/>
              <a:t> </a:t>
            </a:r>
            <a:r>
              <a:rPr lang="he-IL" dirty="0">
                <a:cs typeface="David" panose="020E0502060401010101" pitchFamily="34" charset="-79"/>
              </a:rPr>
              <a:t> שולחת בקשת </a:t>
            </a:r>
            <a:r>
              <a:rPr lang="en-US" dirty="0"/>
              <a:t> POST </a:t>
            </a:r>
            <a:r>
              <a:rPr lang="he-IL" dirty="0">
                <a:cs typeface="David" panose="020E0502060401010101" pitchFamily="34" charset="-79"/>
              </a:rPr>
              <a:t>לשרת כדי להוסיף רשימת נוכחות. היא יוצרת אובייקט נתונים עם פרטי התלמידים, מזהה המסמן את מי שסימן את הנוכחות, תאריך השיעור ומזהה השיעור, ומבצע את הבקשה עם כותרת </a:t>
            </a:r>
            <a:br>
              <a:rPr lang="en-US" dirty="0"/>
            </a:br>
            <a:r>
              <a:rPr lang="en-US" dirty="0"/>
              <a:t>Content-Type </a:t>
            </a:r>
            <a:r>
              <a:rPr lang="he-IL" dirty="0">
                <a:cs typeface="David" panose="020E0502060401010101" pitchFamily="34" charset="-79"/>
              </a:rPr>
              <a:t> המתאימה ל-</a:t>
            </a:r>
            <a:r>
              <a:rPr lang="en-US" dirty="0"/>
              <a:t>JSON</a:t>
            </a:r>
            <a:endParaRPr lang="he-IL" dirty="0">
              <a:cs typeface="David" panose="020E0502060401010101" pitchFamily="34" charset="-79"/>
            </a:endParaRPr>
          </a:p>
        </p:txBody>
      </p:sp>
      <p:sp>
        <p:nvSpPr>
          <p:cNvPr id="15" name="מלבן 14">
            <a:extLst>
              <a:ext uri="{FF2B5EF4-FFF2-40B4-BE49-F238E27FC236}">
                <a16:creationId xmlns:a16="http://schemas.microsoft.com/office/drawing/2014/main" id="{60201EA5-EF80-4013-B01E-4B159F20908B}"/>
              </a:ext>
            </a:extLst>
          </p:cNvPr>
          <p:cNvSpPr/>
          <p:nvPr/>
        </p:nvSpPr>
        <p:spPr>
          <a:xfrm>
            <a:off x="3556333" y="47953"/>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Tree>
    <p:extLst>
      <p:ext uri="{BB962C8B-B14F-4D97-AF65-F5344CB8AC3E}">
        <p14:creationId xmlns:p14="http://schemas.microsoft.com/office/powerpoint/2010/main" val="277481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816922461"/>
              </p:ext>
            </p:extLst>
          </p:nvPr>
        </p:nvGraphicFramePr>
        <p:xfrm>
          <a:off x="1183433" y="1527603"/>
          <a:ext cx="10634675" cy="39644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75731">
                  <a:extLst>
                    <a:ext uri="{9D8B030D-6E8A-4147-A177-3AD203B41FA5}">
                      <a16:colId xmlns:a16="http://schemas.microsoft.com/office/drawing/2014/main" val="571557810"/>
                    </a:ext>
                  </a:extLst>
                </a:gridCol>
                <a:gridCol w="4434942">
                  <a:extLst>
                    <a:ext uri="{9D8B030D-6E8A-4147-A177-3AD203B41FA5}">
                      <a16:colId xmlns:a16="http://schemas.microsoft.com/office/drawing/2014/main" val="2534055599"/>
                    </a:ext>
                  </a:extLst>
                </a:gridCol>
              </a:tblGrid>
              <a:tr h="407924">
                <a:tc>
                  <a:txBody>
                    <a:bodyPr/>
                    <a:lstStyle/>
                    <a:p>
                      <a:pPr rtl="1"/>
                      <a:r>
                        <a:rPr lang="he-IL" sz="2000" dirty="0">
                          <a:cs typeface="David" panose="020E0502060401010101" pitchFamily="34" charset="-79"/>
                        </a:rPr>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David" panose="020E0502060401010101" pitchFamily="34" charset="-79"/>
                          <a:ea typeface="Arial"/>
                          <a:cs typeface="David" panose="020E0502060401010101" pitchFamily="34" charset="-79"/>
                          <a:sym typeface="Arial"/>
                        </a:rPr>
                        <a:t>החלק הסופי במוצ</a:t>
                      </a:r>
                      <a:r>
                        <a:rPr lang="he-IL" sz="2000" dirty="0">
                          <a:solidFill>
                            <a:schemeClr val="bg1"/>
                          </a:solidFill>
                          <a:latin typeface="David" panose="020E0502060401010101" pitchFamily="34" charset="-79"/>
                          <a:ea typeface="Arial"/>
                          <a:cs typeface="David" panose="020E0502060401010101" pitchFamily="34" charset="-79"/>
                          <a:sym typeface="Arial"/>
                        </a:rPr>
                        <a:t>ר:</a:t>
                      </a:r>
                      <a:endParaRPr lang="iw-IL" sz="2000" dirty="0">
                        <a:solidFill>
                          <a:srgbClr val="000000"/>
                        </a:solidFill>
                        <a:latin typeface="David" panose="020E0502060401010101" pitchFamily="34" charset="-79"/>
                        <a:ea typeface="Arial"/>
                        <a:cs typeface="David" panose="020E0502060401010101" pitchFamily="34" charset="-79"/>
                        <a:sym typeface="Arial"/>
                      </a:endParaRPr>
                    </a:p>
                  </a:txBody>
                  <a:tcPr marT="50292" marB="50292">
                    <a:solidFill>
                      <a:srgbClr val="14828F"/>
                    </a:solidFill>
                  </a:tcPr>
                </a:tc>
                <a:tc>
                  <a:txBody>
                    <a:bodyPr/>
                    <a:lstStyle/>
                    <a:p>
                      <a:pPr rtl="1"/>
                      <a:r>
                        <a:rPr lang="he-IL" sz="2000" dirty="0">
                          <a:solidFill>
                            <a:schemeClr val="bg1"/>
                          </a:solidFill>
                          <a:cs typeface="David" panose="020E0502060401010101" pitchFamily="34" charset="-79"/>
                        </a:rPr>
                        <a:t>הטכנולוגיה</a:t>
                      </a:r>
                    </a:p>
                  </a:txBody>
                  <a:tcPr marT="50292" marB="50292">
                    <a:solidFill>
                      <a:srgbClr val="14828F"/>
                    </a:solidFill>
                  </a:tcPr>
                </a:tc>
                <a:tc>
                  <a:txBody>
                    <a:bodyPr/>
                    <a:lstStyle/>
                    <a:p>
                      <a:pPr rtl="1"/>
                      <a:r>
                        <a:rPr lang="he-IL" sz="2000" dirty="0">
                          <a:cs typeface="David" panose="020E0502060401010101" pitchFamily="34" charset="-79"/>
                        </a:rPr>
                        <a:t>השפה</a:t>
                      </a:r>
                    </a:p>
                  </a:txBody>
                  <a:tcPr marT="50292" marB="50292">
                    <a:solidFill>
                      <a:srgbClr val="14828F"/>
                    </a:solidFill>
                  </a:tcPr>
                </a:tc>
                <a:tc>
                  <a:txBody>
                    <a:bodyPr/>
                    <a:lstStyle/>
                    <a:p>
                      <a:pPr rtl="1"/>
                      <a:r>
                        <a:rPr lang="he-IL" sz="2000" dirty="0">
                          <a:cs typeface="David" panose="020E0502060401010101" pitchFamily="34" charset="-79"/>
                        </a:rPr>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cs typeface="David" panose="020E0502060401010101" pitchFamily="34" charset="-79"/>
                        </a:rPr>
                        <a:t>3</a:t>
                      </a:r>
                    </a:p>
                  </a:txBody>
                  <a:tcPr marT="50292" marB="50292"/>
                </a:tc>
                <a:tc>
                  <a:txBody>
                    <a:bodyPr/>
                    <a:lstStyle/>
                    <a:p>
                      <a:pPr rtl="1"/>
                      <a:r>
                        <a:rPr lang="en-US" sz="1600" dirty="0"/>
                        <a:t>API </a:t>
                      </a:r>
                      <a:r>
                        <a:rPr lang="he-IL" sz="1600" dirty="0">
                          <a:cs typeface="David" panose="020E0502060401010101" pitchFamily="34" charset="-79"/>
                        </a:rPr>
                        <a:t> שמטפל בישות </a:t>
                      </a:r>
                      <a:r>
                        <a:rPr lang="en-US" sz="1600" dirty="0" err="1"/>
                        <a:t>StudentCourse</a:t>
                      </a:r>
                      <a:endParaRPr lang="he-IL" sz="1600" dirty="0"/>
                    </a:p>
                  </a:txBody>
                  <a:tcPr marT="50292" marB="50292"/>
                </a:tc>
                <a:tc>
                  <a:txBody>
                    <a:bodyPr/>
                    <a:lstStyle/>
                    <a:p>
                      <a:pPr rtl="1"/>
                      <a:r>
                        <a:rPr lang="en-US" sz="2000" dirty="0"/>
                        <a:t> Spring Boot MS</a:t>
                      </a:r>
                      <a:endParaRPr lang="he-IL" sz="2000" dirty="0">
                        <a:cs typeface="David" panose="020E0502060401010101" pitchFamily="34" charset="-79"/>
                      </a:endParaRPr>
                    </a:p>
                  </a:txBody>
                  <a:tcPr marT="50292" marB="50292"/>
                </a:tc>
                <a:tc>
                  <a:txBody>
                    <a:bodyPr/>
                    <a:lstStyle/>
                    <a:p>
                      <a:pPr rtl="1"/>
                      <a:r>
                        <a:rPr lang="en-US" sz="2000" dirty="0"/>
                        <a:t>Java</a:t>
                      </a:r>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cs typeface="David" panose="020E0502060401010101" pitchFamily="34" charset="-79"/>
                        </a:rPr>
                        <a:t>יצרתי </a:t>
                      </a:r>
                      <a:r>
                        <a:rPr lang="en-US" sz="2000" dirty="0"/>
                        <a:t>micro-service</a:t>
                      </a:r>
                      <a:br>
                        <a:rPr lang="en-US" sz="2000" dirty="0"/>
                      </a:br>
                      <a:r>
                        <a:rPr lang="he-IL" sz="2000" dirty="0"/>
                        <a:t> בשם </a:t>
                      </a:r>
                      <a:r>
                        <a:rPr lang="en-US" sz="2000" dirty="0"/>
                        <a:t>enrollment-service</a:t>
                      </a:r>
                      <a:br>
                        <a:rPr lang="en-US" sz="2000" dirty="0"/>
                      </a:br>
                      <a:r>
                        <a:rPr lang="he-IL" sz="2000" dirty="0"/>
                        <a:t>הוא חושף </a:t>
                      </a:r>
                      <a:r>
                        <a:rPr lang="en-US" sz="2000" dirty="0"/>
                        <a:t>API</a:t>
                      </a:r>
                      <a:r>
                        <a:rPr lang="he-IL" sz="2000" dirty="0"/>
                        <a:t> </a:t>
                      </a:r>
                      <a:br>
                        <a:rPr lang="en-US" sz="2000" dirty="0"/>
                      </a:br>
                      <a:r>
                        <a:rPr lang="he-IL" sz="2000" dirty="0"/>
                        <a:t>להוספת סטודנט ורשימת קורסים דרך קריאות </a:t>
                      </a:r>
                      <a:r>
                        <a:rPr lang="en-US" sz="2000" dirty="0"/>
                        <a:t>HTTP </a:t>
                      </a:r>
                      <a:r>
                        <a:rPr lang="he-IL" sz="2000" dirty="0"/>
                        <a:t> </a:t>
                      </a:r>
                      <a:r>
                        <a:rPr lang="en-US" sz="2000" dirty="0"/>
                        <a:t>student-service</a:t>
                      </a:r>
                      <a:r>
                        <a:rPr lang="he-IL" sz="2000" dirty="0"/>
                        <a:t> ו </a:t>
                      </a:r>
                      <a:r>
                        <a:rPr lang="en-US" sz="2000" dirty="0"/>
                        <a:t>course-service</a:t>
                      </a:r>
                      <a:r>
                        <a:rPr lang="he-IL" sz="2000" dirty="0"/>
                        <a:t>. השירות כולל </a:t>
                      </a:r>
                      <a:r>
                        <a:rPr lang="he-IL" sz="2000" dirty="0" err="1"/>
                        <a:t>קונפיגורציות</a:t>
                      </a:r>
                      <a:r>
                        <a:rPr lang="he-IL" sz="2000" dirty="0"/>
                        <a:t> לאבטחה ו-</a:t>
                      </a:r>
                      <a:r>
                        <a:rPr lang="en-US" sz="2000" dirty="0" err="1"/>
                        <a:t>RestTemplate</a:t>
                      </a:r>
                      <a:r>
                        <a:rPr lang="en-US" sz="2000" dirty="0"/>
                        <a:t> </a:t>
                      </a:r>
                      <a:br>
                        <a:rPr lang="en-US" sz="2000" dirty="0"/>
                      </a:br>
                      <a:r>
                        <a:rPr lang="he-IL" sz="2000" dirty="0"/>
                        <a:t>בקר המקבל בקשות, וסרוויס המבצע את קריאות ה-</a:t>
                      </a:r>
                      <a:r>
                        <a:rPr lang="en-US" sz="2000" dirty="0"/>
                        <a:t>HTTP </a:t>
                      </a:r>
                      <a:br>
                        <a:rPr lang="en-US" sz="2000" dirty="0"/>
                      </a:b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cs typeface="David" panose="020E0502060401010101" pitchFamily="34" charset="-79"/>
                        </a:rPr>
                        <a:t> </a:t>
                      </a:r>
                    </a:p>
                  </a:txBody>
                  <a:tcPr marT="50292" marB="50292"/>
                </a:tc>
                <a:tc>
                  <a:txBody>
                    <a:bodyPr/>
                    <a:lstStyle/>
                    <a:p>
                      <a:pPr rtl="1"/>
                      <a:endParaRPr lang="he-IL" sz="16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cs typeface="David" panose="020E0502060401010101" pitchFamily="34" charset="-79"/>
                      </a:endParaRPr>
                    </a:p>
                  </a:txBody>
                  <a:tcPr marT="50292" marB="50292"/>
                </a:tc>
                <a:extLst>
                  <a:ext uri="{0D108BD9-81ED-4DB2-BD59-A6C34878D82A}">
                    <a16:rowId xmlns:a16="http://schemas.microsoft.com/office/drawing/2014/main" val="616851175"/>
                  </a:ext>
                </a:extLst>
              </a:tr>
            </a:tbl>
          </a:graphicData>
        </a:graphic>
      </p:graphicFrame>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rgbClr val="F73B83"/>
                </a:solidFill>
                <a:cs typeface="David" panose="020E0502060401010101" pitchFamily="34" charset="-79"/>
              </a:rPr>
              <a:t>שלב ד': ביצוע ופיתוח</a:t>
            </a:r>
            <a:endParaRPr lang="he-IL" dirty="0">
              <a:solidFill>
                <a:srgbClr val="F73B83"/>
              </a:solidFill>
            </a:endParaRPr>
          </a:p>
        </p:txBody>
      </p:sp>
      <p:pic>
        <p:nvPicPr>
          <p:cNvPr id="5" name="תמונה 4">
            <a:extLst>
              <a:ext uri="{FF2B5EF4-FFF2-40B4-BE49-F238E27FC236}">
                <a16:creationId xmlns:a16="http://schemas.microsoft.com/office/drawing/2014/main" id="{E741FFCD-A813-4552-A960-E500C0CA25A5}"/>
              </a:ext>
            </a:extLst>
          </p:cNvPr>
          <p:cNvPicPr>
            <a:picLocks noChangeAspect="1"/>
          </p:cNvPicPr>
          <p:nvPr/>
        </p:nvPicPr>
        <p:blipFill>
          <a:blip r:embed="rId2"/>
          <a:stretch>
            <a:fillRect/>
          </a:stretch>
        </p:blipFill>
        <p:spPr>
          <a:xfrm>
            <a:off x="86203" y="206348"/>
            <a:ext cx="3633675" cy="917823"/>
          </a:xfrm>
          <a:prstGeom prst="rect">
            <a:avLst/>
          </a:prstGeom>
        </p:spPr>
      </p:pic>
    </p:spTree>
    <p:extLst>
      <p:ext uri="{BB962C8B-B14F-4D97-AF65-F5344CB8AC3E}">
        <p14:creationId xmlns:p14="http://schemas.microsoft.com/office/powerpoint/2010/main" val="3864274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456964" y="-65988"/>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12" name="תיבת טקסט 11">
            <a:extLst>
              <a:ext uri="{FF2B5EF4-FFF2-40B4-BE49-F238E27FC236}">
                <a16:creationId xmlns:a16="http://schemas.microsoft.com/office/drawing/2014/main" id="{0E6785B1-1D32-43C3-AB29-8E598AFCB8A1}"/>
              </a:ext>
            </a:extLst>
          </p:cNvPr>
          <p:cNvSpPr txBox="1"/>
          <p:nvPr/>
        </p:nvSpPr>
        <p:spPr>
          <a:xfrm>
            <a:off x="9505028" y="518787"/>
            <a:ext cx="2159463" cy="3693319"/>
          </a:xfrm>
          <a:prstGeom prst="rect">
            <a:avLst/>
          </a:prstGeom>
          <a:noFill/>
        </p:spPr>
        <p:txBody>
          <a:bodyPr wrap="square" rtlCol="1">
            <a:spAutoFit/>
          </a:bodyPr>
          <a:lstStyle/>
          <a:p>
            <a:r>
              <a:rPr lang="he-IL" dirty="0">
                <a:cs typeface="David" panose="020E0502060401010101" pitchFamily="34" charset="-79"/>
              </a:rPr>
              <a:t>להלן המודלים:</a:t>
            </a:r>
            <a:br>
              <a:rPr lang="en-US" dirty="0"/>
            </a:br>
            <a:r>
              <a:rPr lang="he-IL" dirty="0">
                <a:cs typeface="David" panose="020E0502060401010101" pitchFamily="34" charset="-79"/>
              </a:rPr>
              <a:t>שאני מקבלת קריאה להוספת תלמיד והרשמתו לקורסים  אני מקבלת אובייקט מסוג </a:t>
            </a:r>
            <a:r>
              <a:rPr lang="en-US" sz="1400" dirty="0" err="1"/>
              <a:t>StudentCourseesRequest</a:t>
            </a:r>
            <a:r>
              <a:rPr lang="en-US" sz="1400" dirty="0"/>
              <a:t> </a:t>
            </a:r>
            <a:r>
              <a:rPr lang="he-IL" dirty="0">
                <a:cs typeface="David" panose="020E0502060401010101" pitchFamily="34" charset="-79"/>
              </a:rPr>
              <a:t> </a:t>
            </a:r>
            <a:br>
              <a:rPr lang="en-US" dirty="0"/>
            </a:br>
            <a:r>
              <a:rPr lang="he-IL" dirty="0">
                <a:cs typeface="David" panose="020E0502060401010101" pitchFamily="34" charset="-79"/>
              </a:rPr>
              <a:t>שמכיל  אובייקט מסוג </a:t>
            </a:r>
            <a:r>
              <a:rPr lang="en-US" dirty="0"/>
              <a:t>Student</a:t>
            </a:r>
            <a:br>
              <a:rPr lang="en-US" dirty="0"/>
            </a:br>
            <a:r>
              <a:rPr lang="he-IL" dirty="0">
                <a:cs typeface="David" panose="020E0502060401010101" pitchFamily="34" charset="-79"/>
              </a:rPr>
              <a:t>לאחר מכן בסרוויס שלי אני ממירה את הנתונים שהתקבלו לרשימה מסוג </a:t>
            </a:r>
            <a:br>
              <a:rPr lang="en-US" dirty="0"/>
            </a:br>
            <a:r>
              <a:rPr lang="en-US" dirty="0" err="1"/>
              <a:t>StudentCourseDTO</a:t>
            </a:r>
            <a:r>
              <a:rPr lang="he-IL" dirty="0">
                <a:cs typeface="David" panose="020E0502060401010101" pitchFamily="34" charset="-79"/>
              </a:rPr>
              <a:t> </a:t>
            </a:r>
          </a:p>
        </p:txBody>
      </p:sp>
      <p:cxnSp>
        <p:nvCxnSpPr>
          <p:cNvPr id="14" name="מחבר חץ ישר 13">
            <a:extLst>
              <a:ext uri="{FF2B5EF4-FFF2-40B4-BE49-F238E27FC236}">
                <a16:creationId xmlns:a16="http://schemas.microsoft.com/office/drawing/2014/main" id="{0B190D21-80A2-4327-B3AF-D9D3F2C95D4C}"/>
              </a:ext>
            </a:extLst>
          </p:cNvPr>
          <p:cNvCxnSpPr/>
          <p:nvPr/>
        </p:nvCxnSpPr>
        <p:spPr>
          <a:xfrm flipH="1" flipV="1">
            <a:off x="12028602" y="-18854"/>
            <a:ext cx="26938" cy="18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סוגר מסולסל ימני 18">
            <a:extLst>
              <a:ext uri="{FF2B5EF4-FFF2-40B4-BE49-F238E27FC236}">
                <a16:creationId xmlns:a16="http://schemas.microsoft.com/office/drawing/2014/main" id="{E2A469EC-50E4-4C42-BE03-5E0B3E23059B}"/>
              </a:ext>
            </a:extLst>
          </p:cNvPr>
          <p:cNvSpPr/>
          <p:nvPr/>
        </p:nvSpPr>
        <p:spPr>
          <a:xfrm>
            <a:off x="5333264" y="600386"/>
            <a:ext cx="393460" cy="611153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cs typeface="David" panose="020E0502060401010101" pitchFamily="34" charset="-79"/>
            </a:endParaRPr>
          </a:p>
        </p:txBody>
      </p:sp>
      <p:pic>
        <p:nvPicPr>
          <p:cNvPr id="6" name="תמונה 5">
            <a:extLst>
              <a:ext uri="{FF2B5EF4-FFF2-40B4-BE49-F238E27FC236}">
                <a16:creationId xmlns:a16="http://schemas.microsoft.com/office/drawing/2014/main" id="{93083F8F-F583-446D-8CD7-985CE5076D99}"/>
              </a:ext>
            </a:extLst>
          </p:cNvPr>
          <p:cNvPicPr>
            <a:picLocks noChangeAspect="1"/>
          </p:cNvPicPr>
          <p:nvPr/>
        </p:nvPicPr>
        <p:blipFill>
          <a:blip r:embed="rId2"/>
          <a:stretch>
            <a:fillRect/>
          </a:stretch>
        </p:blipFill>
        <p:spPr>
          <a:xfrm>
            <a:off x="2438825" y="5357934"/>
            <a:ext cx="2575783" cy="853514"/>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1B3214F0-5727-435B-858C-E34034502ACC}"/>
              </a:ext>
            </a:extLst>
          </p:cNvPr>
          <p:cNvPicPr>
            <a:picLocks noChangeAspect="1"/>
          </p:cNvPicPr>
          <p:nvPr/>
        </p:nvPicPr>
        <p:blipFill>
          <a:blip r:embed="rId3"/>
          <a:stretch>
            <a:fillRect/>
          </a:stretch>
        </p:blipFill>
        <p:spPr>
          <a:xfrm>
            <a:off x="119447" y="4173831"/>
            <a:ext cx="2530059" cy="914479"/>
          </a:xfrm>
          <a:prstGeom prst="rect">
            <a:avLst/>
          </a:prstGeom>
          <a:ln>
            <a:noFill/>
          </a:ln>
          <a:effectLst>
            <a:outerShdw blurRad="292100" dist="139700" dir="2700000" algn="tl" rotWithShape="0">
              <a:srgbClr val="333333">
                <a:alpha val="65000"/>
              </a:srgbClr>
            </a:outerShdw>
          </a:effectLst>
        </p:spPr>
      </p:pic>
      <p:pic>
        <p:nvPicPr>
          <p:cNvPr id="15" name="תמונה 14">
            <a:extLst>
              <a:ext uri="{FF2B5EF4-FFF2-40B4-BE49-F238E27FC236}">
                <a16:creationId xmlns:a16="http://schemas.microsoft.com/office/drawing/2014/main" id="{807A07C0-82B9-4A3B-B677-C2FCE06DD520}"/>
              </a:ext>
            </a:extLst>
          </p:cNvPr>
          <p:cNvPicPr>
            <a:picLocks noChangeAspect="1"/>
          </p:cNvPicPr>
          <p:nvPr/>
        </p:nvPicPr>
        <p:blipFill>
          <a:blip r:embed="rId4"/>
          <a:stretch>
            <a:fillRect/>
          </a:stretch>
        </p:blipFill>
        <p:spPr>
          <a:xfrm>
            <a:off x="104206" y="976280"/>
            <a:ext cx="2560542" cy="2034716"/>
          </a:xfrm>
          <a:prstGeom prst="rect">
            <a:avLst/>
          </a:prstGeom>
          <a:ln>
            <a:noFill/>
          </a:ln>
          <a:effectLst>
            <a:outerShdw blurRad="292100" dist="139700" dir="2700000" algn="tl" rotWithShape="0">
              <a:srgbClr val="333333">
                <a:alpha val="65000"/>
              </a:srgbClr>
            </a:outerShdw>
          </a:effectLst>
        </p:spPr>
      </p:pic>
      <p:pic>
        <p:nvPicPr>
          <p:cNvPr id="17" name="תמונה 16">
            <a:extLst>
              <a:ext uri="{FF2B5EF4-FFF2-40B4-BE49-F238E27FC236}">
                <a16:creationId xmlns:a16="http://schemas.microsoft.com/office/drawing/2014/main" id="{73CFEA3E-24D6-4587-B725-E083AAEAFC1B}"/>
              </a:ext>
            </a:extLst>
          </p:cNvPr>
          <p:cNvPicPr>
            <a:picLocks noChangeAspect="1"/>
          </p:cNvPicPr>
          <p:nvPr/>
        </p:nvPicPr>
        <p:blipFill>
          <a:blip r:embed="rId5"/>
          <a:stretch>
            <a:fillRect/>
          </a:stretch>
        </p:blipFill>
        <p:spPr>
          <a:xfrm>
            <a:off x="5779297" y="1367834"/>
            <a:ext cx="3673158" cy="4320914"/>
          </a:xfrm>
          <a:prstGeom prst="rect">
            <a:avLst/>
          </a:prstGeom>
          <a:ln>
            <a:noFill/>
          </a:ln>
          <a:effectLst>
            <a:outerShdw blurRad="292100" dist="139700" dir="2700000" algn="tl" rotWithShape="0">
              <a:srgbClr val="333333">
                <a:alpha val="65000"/>
              </a:srgbClr>
            </a:outerShdw>
          </a:effectLst>
        </p:spPr>
      </p:pic>
      <p:pic>
        <p:nvPicPr>
          <p:cNvPr id="20" name="תמונה 19">
            <a:extLst>
              <a:ext uri="{FF2B5EF4-FFF2-40B4-BE49-F238E27FC236}">
                <a16:creationId xmlns:a16="http://schemas.microsoft.com/office/drawing/2014/main" id="{20F0FF4F-83DD-4BCE-9170-ADD7FAA9B078}"/>
              </a:ext>
            </a:extLst>
          </p:cNvPr>
          <p:cNvPicPr>
            <a:picLocks noChangeAspect="1"/>
          </p:cNvPicPr>
          <p:nvPr/>
        </p:nvPicPr>
        <p:blipFill>
          <a:blip r:embed="rId6"/>
          <a:stretch>
            <a:fillRect/>
          </a:stretch>
        </p:blipFill>
        <p:spPr>
          <a:xfrm>
            <a:off x="2851453" y="2434726"/>
            <a:ext cx="2187130" cy="2187130"/>
          </a:xfrm>
          <a:prstGeom prst="rect">
            <a:avLst/>
          </a:prstGeom>
          <a:ln>
            <a:noFill/>
          </a:ln>
          <a:effectLst>
            <a:outerShdw blurRad="292100" dist="139700" dir="2700000" algn="tl" rotWithShape="0">
              <a:srgbClr val="333333">
                <a:alpha val="65000"/>
              </a:srgbClr>
            </a:outerShdw>
          </a:effectLst>
        </p:spPr>
      </p:pic>
      <p:cxnSp>
        <p:nvCxnSpPr>
          <p:cNvPr id="22" name="מחבר חץ ישר 21">
            <a:extLst>
              <a:ext uri="{FF2B5EF4-FFF2-40B4-BE49-F238E27FC236}">
                <a16:creationId xmlns:a16="http://schemas.microsoft.com/office/drawing/2014/main" id="{FB082C8F-4A4E-4923-9E9A-AAB5B78B9289}"/>
              </a:ext>
            </a:extLst>
          </p:cNvPr>
          <p:cNvCxnSpPr/>
          <p:nvPr/>
        </p:nvCxnSpPr>
        <p:spPr>
          <a:xfrm>
            <a:off x="1384476" y="2247425"/>
            <a:ext cx="0" cy="1527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B27C4623-5080-4FF8-A805-70DFF944E4D7}"/>
              </a:ext>
            </a:extLst>
          </p:cNvPr>
          <p:cNvCxnSpPr/>
          <p:nvPr/>
        </p:nvCxnSpPr>
        <p:spPr>
          <a:xfrm>
            <a:off x="1521720" y="1677971"/>
            <a:ext cx="2154734" cy="801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חץ ישר 25">
            <a:extLst>
              <a:ext uri="{FF2B5EF4-FFF2-40B4-BE49-F238E27FC236}">
                <a16:creationId xmlns:a16="http://schemas.microsoft.com/office/drawing/2014/main" id="{BC08BF9A-BCAF-4422-AC27-42D9444DEECB}"/>
              </a:ext>
            </a:extLst>
          </p:cNvPr>
          <p:cNvCxnSpPr/>
          <p:nvPr/>
        </p:nvCxnSpPr>
        <p:spPr>
          <a:xfrm>
            <a:off x="3855562" y="3946139"/>
            <a:ext cx="0" cy="132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971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32F76189-5201-43CB-9458-971C1841168A}"/>
              </a:ext>
            </a:extLst>
          </p:cNvPr>
          <p:cNvSpPr/>
          <p:nvPr/>
        </p:nvSpPr>
        <p:spPr>
          <a:xfrm>
            <a:off x="9505029" y="1333596"/>
            <a:ext cx="2061240" cy="1477328"/>
          </a:xfrm>
          <a:prstGeom prst="rect">
            <a:avLst/>
          </a:prstGeom>
        </p:spPr>
        <p:txBody>
          <a:bodyPr wrap="square">
            <a:spAutoFit/>
          </a:bodyPr>
          <a:lstStyle/>
          <a:p>
            <a:r>
              <a:rPr lang="he-IL" dirty="0">
                <a:cs typeface="David" panose="020E0502060401010101" pitchFamily="34" charset="-79"/>
              </a:rPr>
              <a:t>בקובץ זה אני חושפת את ה</a:t>
            </a:r>
            <a:r>
              <a:rPr lang="en-US" dirty="0"/>
              <a:t> service </a:t>
            </a:r>
            <a:r>
              <a:rPr lang="he-IL" dirty="0">
                <a:cs typeface="David" panose="020E0502060401010101" pitchFamily="34" charset="-79"/>
              </a:rPr>
              <a:t>שלי</a:t>
            </a:r>
            <a:br>
              <a:rPr lang="en-US" dirty="0"/>
            </a:br>
            <a:r>
              <a:rPr lang="he-IL" dirty="0">
                <a:cs typeface="David" panose="020E0502060401010101" pitchFamily="34" charset="-79"/>
              </a:rPr>
              <a:t> ע"י </a:t>
            </a:r>
            <a:r>
              <a:rPr lang="en-US" dirty="0"/>
              <a:t>@</a:t>
            </a:r>
            <a:r>
              <a:rPr lang="en-US" dirty="0" err="1"/>
              <a:t>RequestMapping</a:t>
            </a:r>
            <a:r>
              <a:rPr lang="en-US" dirty="0"/>
              <a:t>,@</a:t>
            </a:r>
            <a:r>
              <a:rPr lang="en-US" dirty="0" err="1"/>
              <a:t>PostMapping</a:t>
            </a:r>
            <a:r>
              <a:rPr lang="he-IL" dirty="0">
                <a:cs typeface="David" panose="020E0502060401010101" pitchFamily="34" charset="-79"/>
              </a:rPr>
              <a:t>.</a:t>
            </a:r>
          </a:p>
        </p:txBody>
      </p:sp>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2" name="תמונה 1">
            <a:extLst>
              <a:ext uri="{FF2B5EF4-FFF2-40B4-BE49-F238E27FC236}">
                <a16:creationId xmlns:a16="http://schemas.microsoft.com/office/drawing/2014/main" id="{B79D6B35-4228-49B1-82F5-74CB0D067F33}"/>
              </a:ext>
            </a:extLst>
          </p:cNvPr>
          <p:cNvPicPr>
            <a:picLocks noChangeAspect="1"/>
          </p:cNvPicPr>
          <p:nvPr/>
        </p:nvPicPr>
        <p:blipFill>
          <a:blip r:embed="rId2"/>
          <a:stretch>
            <a:fillRect/>
          </a:stretch>
        </p:blipFill>
        <p:spPr>
          <a:xfrm>
            <a:off x="431282" y="1066025"/>
            <a:ext cx="8916173" cy="5197290"/>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E5757F50-E457-4C1A-9A9D-071193BB3A73}"/>
              </a:ext>
            </a:extLst>
          </p:cNvPr>
          <p:cNvPicPr>
            <a:picLocks noChangeAspect="1"/>
          </p:cNvPicPr>
          <p:nvPr/>
        </p:nvPicPr>
        <p:blipFill>
          <a:blip r:embed="rId3"/>
          <a:stretch>
            <a:fillRect/>
          </a:stretch>
        </p:blipFill>
        <p:spPr>
          <a:xfrm>
            <a:off x="177643" y="135041"/>
            <a:ext cx="3633675" cy="917823"/>
          </a:xfrm>
          <a:prstGeom prst="rect">
            <a:avLst/>
          </a:prstGeom>
        </p:spPr>
      </p:pic>
    </p:spTree>
    <p:extLst>
      <p:ext uri="{BB962C8B-B14F-4D97-AF65-F5344CB8AC3E}">
        <p14:creationId xmlns:p14="http://schemas.microsoft.com/office/powerpoint/2010/main" val="825936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6" name="תיבת טקסט 5">
            <a:extLst>
              <a:ext uri="{FF2B5EF4-FFF2-40B4-BE49-F238E27FC236}">
                <a16:creationId xmlns:a16="http://schemas.microsoft.com/office/drawing/2014/main" id="{027B3530-3626-423F-A166-FF842E93AC39}"/>
              </a:ext>
            </a:extLst>
          </p:cNvPr>
          <p:cNvSpPr txBox="1"/>
          <p:nvPr/>
        </p:nvSpPr>
        <p:spPr>
          <a:xfrm>
            <a:off x="8088612" y="996679"/>
            <a:ext cx="2832834" cy="923330"/>
          </a:xfrm>
          <a:prstGeom prst="rect">
            <a:avLst/>
          </a:prstGeom>
          <a:noFill/>
        </p:spPr>
        <p:txBody>
          <a:bodyPr wrap="square" rtlCol="1">
            <a:spAutoFit/>
          </a:bodyPr>
          <a:lstStyle/>
          <a:p>
            <a:r>
              <a:rPr lang="he-IL" dirty="0">
                <a:cs typeface="David" panose="020E0502060401010101" pitchFamily="34" charset="-79"/>
              </a:rPr>
              <a:t>בקוד הנ"ל שאבתי את ערכי הניתובים של ה</a:t>
            </a:r>
            <a:r>
              <a:rPr lang="en-US" dirty="0"/>
              <a:t>APIs</a:t>
            </a:r>
            <a:r>
              <a:rPr lang="he-IL" dirty="0">
                <a:cs typeface="David" panose="020E0502060401010101" pitchFamily="34" charset="-79"/>
              </a:rPr>
              <a:t> החיצוניים מתוך הקובץ </a:t>
            </a:r>
            <a:r>
              <a:rPr lang="en-US" dirty="0" err="1"/>
              <a:t>application.yml</a:t>
            </a:r>
            <a:endParaRPr lang="he-IL" dirty="0">
              <a:cs typeface="David" panose="020E0502060401010101" pitchFamily="34" charset="-79"/>
            </a:endParaRPr>
          </a:p>
        </p:txBody>
      </p:sp>
      <p:pic>
        <p:nvPicPr>
          <p:cNvPr id="2" name="תמונה 1">
            <a:extLst>
              <a:ext uri="{FF2B5EF4-FFF2-40B4-BE49-F238E27FC236}">
                <a16:creationId xmlns:a16="http://schemas.microsoft.com/office/drawing/2014/main" id="{EADFA05E-AE62-4865-BA0C-BDD9CFA91FD6}"/>
              </a:ext>
            </a:extLst>
          </p:cNvPr>
          <p:cNvPicPr>
            <a:picLocks noChangeAspect="1"/>
          </p:cNvPicPr>
          <p:nvPr/>
        </p:nvPicPr>
        <p:blipFill>
          <a:blip r:embed="rId2"/>
          <a:stretch>
            <a:fillRect/>
          </a:stretch>
        </p:blipFill>
        <p:spPr>
          <a:xfrm>
            <a:off x="442127" y="996679"/>
            <a:ext cx="6104149" cy="3238781"/>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82F72C69-E1AC-49CF-B20E-886D8F6FD00E}"/>
              </a:ext>
            </a:extLst>
          </p:cNvPr>
          <p:cNvSpPr txBox="1"/>
          <p:nvPr/>
        </p:nvSpPr>
        <p:spPr>
          <a:xfrm>
            <a:off x="6755039" y="4568660"/>
            <a:ext cx="4025245" cy="369332"/>
          </a:xfrm>
          <a:prstGeom prst="rect">
            <a:avLst/>
          </a:prstGeom>
          <a:noFill/>
        </p:spPr>
        <p:txBody>
          <a:bodyPr wrap="square" rtlCol="1">
            <a:spAutoFit/>
          </a:bodyPr>
          <a:lstStyle/>
          <a:p>
            <a:r>
              <a:rPr lang="he-IL" dirty="0">
                <a:cs typeface="David" panose="020E0502060401010101" pitchFamily="34" charset="-79"/>
              </a:rPr>
              <a:t>כך נראה קובץ </a:t>
            </a:r>
            <a:r>
              <a:rPr lang="en-US" dirty="0" err="1"/>
              <a:t>application.yml</a:t>
            </a:r>
            <a:r>
              <a:rPr lang="he-IL" dirty="0">
                <a:cs typeface="David" panose="020E0502060401010101" pitchFamily="34" charset="-79"/>
              </a:rPr>
              <a:t> </a:t>
            </a:r>
          </a:p>
        </p:txBody>
      </p:sp>
      <p:pic>
        <p:nvPicPr>
          <p:cNvPr id="9" name="תמונה 8">
            <a:extLst>
              <a:ext uri="{FF2B5EF4-FFF2-40B4-BE49-F238E27FC236}">
                <a16:creationId xmlns:a16="http://schemas.microsoft.com/office/drawing/2014/main" id="{8AB2A47C-8365-40B7-BFE6-0CB2CF84C5B9}"/>
              </a:ext>
            </a:extLst>
          </p:cNvPr>
          <p:cNvPicPr>
            <a:picLocks noChangeAspect="1"/>
          </p:cNvPicPr>
          <p:nvPr/>
        </p:nvPicPr>
        <p:blipFill>
          <a:blip r:embed="rId3"/>
          <a:stretch>
            <a:fillRect/>
          </a:stretch>
        </p:blipFill>
        <p:spPr>
          <a:xfrm>
            <a:off x="1243964" y="4937992"/>
            <a:ext cx="4397121" cy="1044030"/>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39DF78AA-DCCC-48BB-BA93-A634E1B097BE}"/>
              </a:ext>
            </a:extLst>
          </p:cNvPr>
          <p:cNvPicPr>
            <a:picLocks noChangeAspect="1"/>
          </p:cNvPicPr>
          <p:nvPr/>
        </p:nvPicPr>
        <p:blipFill>
          <a:blip r:embed="rId4"/>
          <a:stretch>
            <a:fillRect/>
          </a:stretch>
        </p:blipFill>
        <p:spPr>
          <a:xfrm>
            <a:off x="218283" y="78856"/>
            <a:ext cx="3633675" cy="917823"/>
          </a:xfrm>
          <a:prstGeom prst="rect">
            <a:avLst/>
          </a:prstGeom>
        </p:spPr>
      </p:pic>
    </p:spTree>
    <p:extLst>
      <p:ext uri="{BB962C8B-B14F-4D97-AF65-F5344CB8AC3E}">
        <p14:creationId xmlns:p14="http://schemas.microsoft.com/office/powerpoint/2010/main" val="686996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5B3143-EDDE-83FF-646B-035DE397FAC9}"/>
              </a:ext>
            </a:extLst>
          </p:cNvPr>
          <p:cNvSpPr>
            <a:spLocks noGrp="1"/>
          </p:cNvSpPr>
          <p:nvPr>
            <p:ph type="title"/>
          </p:nvPr>
        </p:nvSpPr>
        <p:spPr/>
        <p:txBody>
          <a:bodyPr/>
          <a:lstStyle/>
          <a:p>
            <a:r>
              <a:rPr lang="he-IL" dirty="0">
                <a:solidFill>
                  <a:srgbClr val="F73B83"/>
                </a:solidFill>
                <a:cs typeface="David" panose="020E0502060401010101" pitchFamily="34" charset="-79"/>
              </a:rPr>
              <a:t>מבוא:</a:t>
            </a:r>
          </a:p>
        </p:txBody>
      </p:sp>
      <p:sp>
        <p:nvSpPr>
          <p:cNvPr id="3" name="מציין מיקום תוכן 2">
            <a:extLst>
              <a:ext uri="{FF2B5EF4-FFF2-40B4-BE49-F238E27FC236}">
                <a16:creationId xmlns:a16="http://schemas.microsoft.com/office/drawing/2014/main" id="{219B273A-FFB2-FE05-5E6E-F288AC18DDDC}"/>
              </a:ext>
            </a:extLst>
          </p:cNvPr>
          <p:cNvSpPr>
            <a:spLocks noGrp="1"/>
          </p:cNvSpPr>
          <p:nvPr>
            <p:ph idx="1"/>
          </p:nvPr>
        </p:nvSpPr>
        <p:spPr>
          <a:xfrm>
            <a:off x="940836" y="1340433"/>
            <a:ext cx="10515600" cy="4351338"/>
          </a:xfrm>
        </p:spPr>
        <p:txBody>
          <a:bodyPr>
            <a:noAutofit/>
          </a:bodyPr>
          <a:lstStyle/>
          <a:p>
            <a:pPr marL="0" marR="0" lvl="0" indent="0" rtl="1">
              <a:lnSpc>
                <a:spcPct val="100000"/>
              </a:lnSpc>
              <a:spcBef>
                <a:spcPts val="0"/>
              </a:spcBef>
              <a:spcAft>
                <a:spcPts val="0"/>
              </a:spcAft>
              <a:buClr>
                <a:schemeClr val="lt1"/>
              </a:buClr>
              <a:buSzPts val="1100"/>
              <a:buNone/>
            </a:pPr>
            <a:r>
              <a:rPr lang="iw-IL" sz="2200" b="1" dirty="0">
                <a:latin typeface="David" panose="020E0502060401010101" pitchFamily="34" charset="-79"/>
                <a:ea typeface="Arial"/>
                <a:cs typeface="David" panose="020E0502060401010101" pitchFamily="34" charset="-79"/>
                <a:sym typeface="Arial"/>
              </a:rPr>
              <a:t>תי</a:t>
            </a:r>
            <a:r>
              <a:rPr lang="iw-IL" sz="2200" b="1" i="0" u="none" strike="noStrike" cap="none" dirty="0">
                <a:latin typeface="David" panose="020E0502060401010101" pitchFamily="34" charset="-79"/>
                <a:ea typeface="Arial"/>
                <a:cs typeface="David" panose="020E0502060401010101" pitchFamily="34" charset="-79"/>
                <a:sym typeface="Arial"/>
              </a:rPr>
              <a:t>אור כללי של הפרויקט:  </a:t>
            </a:r>
            <a:r>
              <a:rPr lang="iw-IL" sz="2200" dirty="0">
                <a:latin typeface="David" panose="020E0502060401010101" pitchFamily="34" charset="-79"/>
                <a:ea typeface="Arial"/>
                <a:cs typeface="David" panose="020E0502060401010101" pitchFamily="34" charset="-79"/>
                <a:sym typeface="Arial"/>
              </a:rPr>
              <a:t>אתר לניהול האגף האדמיניסטרטיבי של המכון</a:t>
            </a:r>
            <a:r>
              <a:rPr lang="iw-IL" sz="2200" b="0" i="0" u="none" strike="noStrike" cap="none" dirty="0">
                <a:latin typeface="David" panose="020E0502060401010101" pitchFamily="34" charset="-79"/>
                <a:ea typeface="Arial"/>
                <a:cs typeface="David" panose="020E0502060401010101" pitchFamily="34" charset="-79"/>
                <a:sym typeface="Arial"/>
              </a:rPr>
              <a:t>.</a:t>
            </a:r>
          </a:p>
          <a:p>
            <a:pPr marL="0" marR="0" lvl="0" indent="0" rtl="1">
              <a:lnSpc>
                <a:spcPct val="100000"/>
              </a:lnSpc>
              <a:spcBef>
                <a:spcPts val="0"/>
              </a:spcBef>
              <a:spcAft>
                <a:spcPts val="0"/>
              </a:spcAft>
              <a:buClr>
                <a:schemeClr val="lt1"/>
              </a:buClr>
              <a:buSzPts val="1100"/>
              <a:buNone/>
            </a:pPr>
            <a:endParaRPr lang="he-IL" sz="2200" dirty="0">
              <a:latin typeface="David" panose="020E0502060401010101" pitchFamily="34" charset="-79"/>
              <a:ea typeface="Arial"/>
              <a:cs typeface="David" panose="020E0502060401010101" pitchFamily="34" charset="-79"/>
              <a:sym typeface="Arial"/>
            </a:endParaRPr>
          </a:p>
          <a:p>
            <a:pPr marL="0" marR="0" lvl="0" indent="0" rtl="1">
              <a:lnSpc>
                <a:spcPct val="100000"/>
              </a:lnSpc>
              <a:spcBef>
                <a:spcPts val="0"/>
              </a:spcBef>
              <a:spcAft>
                <a:spcPts val="0"/>
              </a:spcAft>
              <a:buClr>
                <a:schemeClr val="lt1"/>
              </a:buClr>
              <a:buSzPts val="1100"/>
              <a:buNone/>
            </a:pPr>
            <a:r>
              <a:rPr lang="iw-IL" sz="2200" dirty="0">
                <a:latin typeface="David" panose="020E0502060401010101" pitchFamily="34" charset="-79"/>
                <a:ea typeface="Arial"/>
                <a:cs typeface="David" panose="020E0502060401010101" pitchFamily="34" charset="-79"/>
                <a:sym typeface="Arial"/>
              </a:rPr>
              <a:t>כיום בית העסק מתנהל באמצעות קבצי .</a:t>
            </a:r>
            <a:r>
              <a:rPr lang="en-US" sz="2200" dirty="0">
                <a:latin typeface="David" panose="020E0502060401010101" pitchFamily="34" charset="-79"/>
                <a:ea typeface="Arial"/>
                <a:cs typeface="David" panose="020E0502060401010101" pitchFamily="34" charset="-79"/>
                <a:sym typeface="Arial"/>
              </a:rPr>
              <a:t>excel </a:t>
            </a:r>
            <a:r>
              <a:rPr lang="iw-IL" sz="2200" dirty="0">
                <a:latin typeface="David" panose="020E0502060401010101" pitchFamily="34" charset="-79"/>
                <a:ea typeface="Arial"/>
                <a:cs typeface="David" panose="020E0502060401010101" pitchFamily="34" charset="-79"/>
                <a:sym typeface="Arial"/>
              </a:rPr>
              <a:t>לניהול האדמיניסטטיבי של המכון. בפרויקט זה מתוכנן לבצע המרה של צורת העבודה לדיגיטלית. הפרויקט נוגע בחלקים מסוימים של שירותי המשרד והם: קורסים,תלמידים ודווח נוכחות. </a:t>
            </a:r>
          </a:p>
          <a:p>
            <a:pPr marL="0" marR="0" lvl="0" indent="0" rtl="1">
              <a:lnSpc>
                <a:spcPct val="100000"/>
              </a:lnSpc>
              <a:spcBef>
                <a:spcPts val="0"/>
              </a:spcBef>
              <a:spcAft>
                <a:spcPts val="0"/>
              </a:spcAft>
              <a:buClr>
                <a:schemeClr val="lt1"/>
              </a:buClr>
              <a:buSzPts val="1100"/>
              <a:buNone/>
            </a:pPr>
            <a:endParaRPr lang="iw-IL" sz="2200" dirty="0">
              <a:latin typeface="David" panose="020E0502060401010101" pitchFamily="34" charset="-79"/>
              <a:ea typeface="Arial"/>
              <a:cs typeface="David" panose="020E0502060401010101" pitchFamily="34" charset="-79"/>
              <a:sym typeface="Arial"/>
            </a:endParaRPr>
          </a:p>
          <a:p>
            <a:pPr marL="0" marR="0" lvl="0" indent="0" rtl="1">
              <a:lnSpc>
                <a:spcPct val="100000"/>
              </a:lnSpc>
              <a:spcBef>
                <a:spcPts val="0"/>
              </a:spcBef>
              <a:spcAft>
                <a:spcPts val="0"/>
              </a:spcAft>
              <a:buClr>
                <a:schemeClr val="lt1"/>
              </a:buClr>
              <a:buSzPts val="1100"/>
              <a:buNone/>
            </a:pPr>
            <a:r>
              <a:rPr lang="iw-IL" sz="2200" b="1" dirty="0">
                <a:latin typeface="David" panose="020E0502060401010101" pitchFamily="34" charset="-79"/>
                <a:ea typeface="Arial"/>
                <a:cs typeface="David" panose="020E0502060401010101" pitchFamily="34" charset="-79"/>
                <a:sym typeface="Arial"/>
              </a:rPr>
              <a:t>מטרות המערכת</a:t>
            </a:r>
            <a:r>
              <a:rPr lang="iw-IL" sz="2200" dirty="0">
                <a:latin typeface="David" panose="020E0502060401010101" pitchFamily="34" charset="-79"/>
                <a:ea typeface="Arial"/>
                <a:cs typeface="David" panose="020E0502060401010101" pitchFamily="34" charset="-79"/>
                <a:sym typeface="Arial"/>
              </a:rPr>
              <a:t>:</a:t>
            </a:r>
          </a:p>
          <a:p>
            <a:pPr marL="127000" marR="0" lvl="0" indent="0" rtl="1">
              <a:lnSpc>
                <a:spcPct val="100000"/>
              </a:lnSpc>
              <a:spcBef>
                <a:spcPts val="0"/>
              </a:spcBef>
              <a:spcAft>
                <a:spcPts val="0"/>
              </a:spcAft>
              <a:buClr>
                <a:schemeClr val="lt1"/>
              </a:buClr>
              <a:buSzPts val="1600"/>
              <a:buNone/>
            </a:pPr>
            <a:r>
              <a:rPr lang="he-IL" sz="2200" dirty="0">
                <a:latin typeface="David" panose="020E0502060401010101" pitchFamily="34" charset="-79"/>
                <a:ea typeface="Arial"/>
                <a:cs typeface="David" panose="020E0502060401010101" pitchFamily="34" charset="-79"/>
                <a:sym typeface="Arial"/>
              </a:rPr>
              <a:t>1. </a:t>
            </a:r>
            <a:r>
              <a:rPr lang="iw-IL" sz="2200" dirty="0">
                <a:latin typeface="David" panose="020E0502060401010101" pitchFamily="34" charset="-79"/>
                <a:ea typeface="Arial"/>
                <a:cs typeface="David" panose="020E0502060401010101" pitchFamily="34" charset="-79"/>
                <a:sym typeface="Arial"/>
              </a:rPr>
              <a:t>תכלול תשתית אימות והרשאות לזיהוי המשתמש וסמכויותיו המערכת מאפשרת למזכירות </a:t>
            </a:r>
            <a:r>
              <a:rPr lang="he-IL" sz="2200" dirty="0">
                <a:latin typeface="David" panose="020E0502060401010101" pitchFamily="34" charset="-79"/>
                <a:ea typeface="Arial"/>
                <a:cs typeface="David" panose="020E0502060401010101" pitchFamily="34" charset="-79"/>
                <a:sym typeface="Arial"/>
              </a:rPr>
              <a:t> </a:t>
            </a:r>
            <a:r>
              <a:rPr lang="iw-IL" sz="2200" dirty="0">
                <a:latin typeface="David" panose="020E0502060401010101" pitchFamily="34" charset="-79"/>
                <a:ea typeface="Arial"/>
                <a:cs typeface="David" panose="020E0502060401010101" pitchFamily="34" charset="-79"/>
                <a:sym typeface="Arial"/>
              </a:rPr>
              <a:t>לגשת למידע ופעולות באתר לפי הרשאות שקיבלו ממנהל האתר.</a:t>
            </a:r>
          </a:p>
          <a:p>
            <a:pPr marL="127000" marR="0" lvl="0" indent="0" rtl="1">
              <a:lnSpc>
                <a:spcPct val="100000"/>
              </a:lnSpc>
              <a:spcBef>
                <a:spcPts val="0"/>
              </a:spcBef>
              <a:spcAft>
                <a:spcPts val="0"/>
              </a:spcAft>
              <a:buClr>
                <a:schemeClr val="lt1"/>
              </a:buClr>
              <a:buSzPts val="1600"/>
              <a:buNone/>
            </a:pPr>
            <a:r>
              <a:rPr lang="he-IL" sz="2200" dirty="0">
                <a:latin typeface="David" panose="020E0502060401010101" pitchFamily="34" charset="-79"/>
                <a:ea typeface="Arial"/>
                <a:cs typeface="David" panose="020E0502060401010101" pitchFamily="34" charset="-79"/>
                <a:sym typeface="Arial"/>
              </a:rPr>
              <a:t>2. </a:t>
            </a:r>
            <a:r>
              <a:rPr lang="iw-IL" sz="2200" dirty="0">
                <a:latin typeface="David" panose="020E0502060401010101" pitchFamily="34" charset="-79"/>
                <a:ea typeface="Arial"/>
                <a:cs typeface="David" panose="020E0502060401010101" pitchFamily="34" charset="-79"/>
                <a:sym typeface="Arial"/>
              </a:rPr>
              <a:t>תכלול תשתית </a:t>
            </a:r>
            <a:r>
              <a:rPr lang="en-US" sz="2200" dirty="0">
                <a:latin typeface="David" panose="020E0502060401010101" pitchFamily="34" charset="-79"/>
                <a:ea typeface="Arial"/>
                <a:cs typeface="David" panose="020E0502060401010101" pitchFamily="34" charset="-79"/>
                <a:sym typeface="Arial"/>
              </a:rPr>
              <a:t>DB (Postgres SQL DB) </a:t>
            </a:r>
            <a:r>
              <a:rPr lang="he-IL" sz="2200" dirty="0">
                <a:latin typeface="David" panose="020E0502060401010101" pitchFamily="34" charset="-79"/>
                <a:ea typeface="Arial"/>
                <a:cs typeface="David" panose="020E0502060401010101" pitchFamily="34" charset="-79"/>
                <a:sym typeface="Arial"/>
              </a:rPr>
              <a:t> -</a:t>
            </a:r>
            <a:r>
              <a:rPr lang="en-US" sz="2200" dirty="0">
                <a:latin typeface="David" panose="020E0502060401010101" pitchFamily="34" charset="-79"/>
                <a:ea typeface="Arial"/>
                <a:cs typeface="David" panose="020E0502060401010101" pitchFamily="34" charset="-79"/>
                <a:sym typeface="Arial"/>
              </a:rPr>
              <a:t> </a:t>
            </a:r>
            <a:r>
              <a:rPr lang="iw-IL" sz="2200" dirty="0">
                <a:latin typeface="David" panose="020E0502060401010101" pitchFamily="34" charset="-79"/>
                <a:ea typeface="Arial"/>
                <a:cs typeface="David" panose="020E0502060401010101" pitchFamily="34" charset="-79"/>
                <a:sym typeface="Arial"/>
              </a:rPr>
              <a:t>לשמירת המידע במרוכז.</a:t>
            </a:r>
          </a:p>
          <a:p>
            <a:pPr marL="127000" marR="0" lvl="0" indent="0" rtl="1">
              <a:lnSpc>
                <a:spcPct val="100000"/>
              </a:lnSpc>
              <a:spcBef>
                <a:spcPts val="0"/>
              </a:spcBef>
              <a:spcAft>
                <a:spcPts val="0"/>
              </a:spcAft>
              <a:buClr>
                <a:schemeClr val="lt1"/>
              </a:buClr>
              <a:buSzPts val="1600"/>
              <a:buNone/>
            </a:pPr>
            <a:r>
              <a:rPr lang="he-IL" sz="2200" dirty="0">
                <a:latin typeface="David" panose="020E0502060401010101" pitchFamily="34" charset="-79"/>
                <a:ea typeface="Arial"/>
                <a:cs typeface="David" panose="020E0502060401010101" pitchFamily="34" charset="-79"/>
                <a:sym typeface="Arial"/>
              </a:rPr>
              <a:t>3. </a:t>
            </a:r>
            <a:r>
              <a:rPr lang="iw-IL" sz="2200" dirty="0">
                <a:latin typeface="David" panose="020E0502060401010101" pitchFamily="34" charset="-79"/>
                <a:ea typeface="Arial"/>
                <a:cs typeface="David" panose="020E0502060401010101" pitchFamily="34" charset="-79"/>
                <a:sym typeface="Arial"/>
              </a:rPr>
              <a:t>תכלול תשתית ענן - המערכת מתוכננת להיות פרוסה בענן.</a:t>
            </a:r>
          </a:p>
          <a:p>
            <a:pPr marL="127000" marR="0" lvl="0" indent="0" rtl="1">
              <a:lnSpc>
                <a:spcPct val="100000"/>
              </a:lnSpc>
              <a:spcBef>
                <a:spcPts val="0"/>
              </a:spcBef>
              <a:spcAft>
                <a:spcPts val="0"/>
              </a:spcAft>
              <a:buClr>
                <a:schemeClr val="lt1"/>
              </a:buClr>
              <a:buSzPts val="1600"/>
              <a:buNone/>
            </a:pPr>
            <a:r>
              <a:rPr lang="he-IL" sz="2200" dirty="0">
                <a:latin typeface="David" panose="020E0502060401010101" pitchFamily="34" charset="-79"/>
                <a:ea typeface="Arial"/>
                <a:cs typeface="David" panose="020E0502060401010101" pitchFamily="34" charset="-79"/>
                <a:sym typeface="Arial"/>
              </a:rPr>
              <a:t>4. </a:t>
            </a:r>
            <a:r>
              <a:rPr lang="iw-IL" sz="2200" dirty="0">
                <a:latin typeface="David" panose="020E0502060401010101" pitchFamily="34" charset="-79"/>
                <a:ea typeface="Arial"/>
                <a:cs typeface="David" panose="020E0502060401010101" pitchFamily="34" charset="-79"/>
                <a:sym typeface="Arial"/>
              </a:rPr>
              <a:t>תהיה  ידידותית למשתמש, אינפורמטיבית ואינטראקטיבית למכללה</a:t>
            </a:r>
          </a:p>
          <a:p>
            <a:pPr marL="127000" indent="0">
              <a:lnSpc>
                <a:spcPct val="100000"/>
              </a:lnSpc>
              <a:spcBef>
                <a:spcPts val="0"/>
              </a:spcBef>
              <a:buClr>
                <a:schemeClr val="lt1"/>
              </a:buClr>
              <a:buSzPts val="1600"/>
              <a:buNone/>
            </a:pPr>
            <a:r>
              <a:rPr lang="he-IL" sz="2200" dirty="0">
                <a:latin typeface="David" panose="020E0502060401010101" pitchFamily="34" charset="-79"/>
                <a:ea typeface="Arial"/>
                <a:cs typeface="David" panose="020E0502060401010101" pitchFamily="34" charset="-79"/>
                <a:sym typeface="Arial"/>
              </a:rPr>
              <a:t>5. </a:t>
            </a:r>
            <a:r>
              <a:rPr lang="iw-IL" sz="2200" dirty="0">
                <a:latin typeface="David" panose="020E0502060401010101" pitchFamily="34" charset="-79"/>
                <a:ea typeface="Arial"/>
                <a:cs typeface="David" panose="020E0502060401010101" pitchFamily="34" charset="-79"/>
                <a:sym typeface="Arial"/>
              </a:rPr>
              <a:t>תהיה חכמה מהירה וחדשנית - תפותח בארכיטקטורת </a:t>
            </a:r>
            <a:r>
              <a:rPr lang="en-US" sz="2200" dirty="0">
                <a:latin typeface="David" panose="020E0502060401010101" pitchFamily="34" charset="-79"/>
                <a:ea typeface="Arial"/>
                <a:cs typeface="David" panose="020E0502060401010101" pitchFamily="34" charset="-79"/>
                <a:sym typeface="Arial"/>
              </a:rPr>
              <a:t>, MS </a:t>
            </a:r>
            <a:r>
              <a:rPr lang="he-IL" sz="2200" dirty="0">
                <a:latin typeface="David" panose="020E0502060401010101" pitchFamily="34" charset="-79"/>
                <a:ea typeface="Arial"/>
                <a:cs typeface="David" panose="020E0502060401010101" pitchFamily="34" charset="-79"/>
                <a:sym typeface="Arial"/>
              </a:rPr>
              <a:t> </a:t>
            </a:r>
            <a:r>
              <a:rPr lang="iw-IL" sz="2200" dirty="0">
                <a:latin typeface="David" panose="020E0502060401010101" pitchFamily="34" charset="-79"/>
                <a:ea typeface="Arial"/>
                <a:cs typeface="David" panose="020E0502060401010101" pitchFamily="34" charset="-79"/>
                <a:sym typeface="Arial"/>
              </a:rPr>
              <a:t>בשפות</a:t>
            </a:r>
            <a:r>
              <a:rPr lang="he-IL" sz="2200" dirty="0">
                <a:latin typeface="David" panose="020E0502060401010101" pitchFamily="34" charset="-79"/>
                <a:ea typeface="Arial"/>
                <a:cs typeface="David" panose="020E0502060401010101" pitchFamily="34" charset="-79"/>
                <a:sym typeface="Arial"/>
              </a:rPr>
              <a:t>:</a:t>
            </a:r>
            <a:r>
              <a:rPr lang="en-US" sz="2200" dirty="0">
                <a:latin typeface="David" panose="020E0502060401010101" pitchFamily="34" charset="-79"/>
                <a:ea typeface="Arial"/>
                <a:cs typeface="David" panose="020E0502060401010101" pitchFamily="34" charset="-79"/>
                <a:sym typeface="Arial"/>
              </a:rPr>
              <a:t>TS , Java </a:t>
            </a:r>
            <a:br>
              <a:rPr lang="en-US" sz="2200" dirty="0">
                <a:latin typeface="David" panose="020E0502060401010101" pitchFamily="34" charset="-79"/>
                <a:ea typeface="Arial"/>
                <a:cs typeface="David" panose="020E0502060401010101" pitchFamily="34" charset="-79"/>
                <a:sym typeface="Arial"/>
              </a:rPr>
            </a:br>
            <a:r>
              <a:rPr lang="en-US" sz="2200" dirty="0">
                <a:latin typeface="David" panose="020E0502060401010101" pitchFamily="34" charset="-79"/>
                <a:ea typeface="Arial"/>
                <a:cs typeface="David" panose="020E0502060401010101" pitchFamily="34" charset="-79"/>
                <a:sym typeface="Arial"/>
              </a:rPr>
              <a:t>    </a:t>
            </a:r>
            <a:r>
              <a:rPr lang="iw-IL" sz="2200" dirty="0">
                <a:latin typeface="David" panose="020E0502060401010101" pitchFamily="34" charset="-79"/>
                <a:ea typeface="Arial"/>
                <a:cs typeface="David" panose="020E0502060401010101" pitchFamily="34" charset="-79"/>
                <a:sym typeface="Arial"/>
              </a:rPr>
              <a:t>ובטכנולוגיות</a:t>
            </a:r>
            <a:r>
              <a:rPr lang="he-IL" sz="2200" dirty="0">
                <a:latin typeface="David" panose="020E0502060401010101" pitchFamily="34" charset="-79"/>
                <a:ea typeface="Arial"/>
                <a:cs typeface="David" panose="020E0502060401010101" pitchFamily="34" charset="-79"/>
                <a:sym typeface="Arial"/>
              </a:rPr>
              <a:t>: </a:t>
            </a:r>
            <a:r>
              <a:rPr lang="iw-IL" sz="2200" dirty="0">
                <a:latin typeface="David" panose="020E0502060401010101" pitchFamily="34" charset="-79"/>
                <a:ea typeface="Arial"/>
                <a:cs typeface="David" panose="020E0502060401010101" pitchFamily="34" charset="-79"/>
                <a:sym typeface="Arial"/>
              </a:rPr>
              <a:t> </a:t>
            </a:r>
            <a:r>
              <a:rPr lang="en-US" sz="2200" dirty="0">
                <a:latin typeface="David" panose="020E0502060401010101" pitchFamily="34" charset="-79"/>
                <a:ea typeface="Arial"/>
                <a:cs typeface="David" panose="020E0502060401010101" pitchFamily="34" charset="-79"/>
                <a:sym typeface="Arial"/>
              </a:rPr>
              <a:t>Angular , Java spring boot</a:t>
            </a:r>
          </a:p>
          <a:p>
            <a:endParaRPr lang="he-IL" sz="2200" dirty="0"/>
          </a:p>
        </p:txBody>
      </p:sp>
      <p:pic>
        <p:nvPicPr>
          <p:cNvPr id="4" name="תמונה 3">
            <a:extLst>
              <a:ext uri="{FF2B5EF4-FFF2-40B4-BE49-F238E27FC236}">
                <a16:creationId xmlns:a16="http://schemas.microsoft.com/office/drawing/2014/main" id="{751D0208-4DA7-40EA-85EC-C430962B02DA}"/>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235452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cs typeface="David" panose="020E0502060401010101" pitchFamily="34" charset="-79"/>
              </a:rPr>
              <a:t>צילומי מסך של המשימה</a:t>
            </a:r>
            <a:endParaRPr lang="he-IL" sz="3200" dirty="0">
              <a:cs typeface="David" panose="020E0502060401010101" pitchFamily="34" charset="-79"/>
            </a:endParaRPr>
          </a:p>
        </p:txBody>
      </p:sp>
      <p:sp>
        <p:nvSpPr>
          <p:cNvPr id="10" name="תיבת טקסט 9">
            <a:extLst>
              <a:ext uri="{FF2B5EF4-FFF2-40B4-BE49-F238E27FC236}">
                <a16:creationId xmlns:a16="http://schemas.microsoft.com/office/drawing/2014/main" id="{7CB17C81-0FA1-4B0B-97D3-185DA577E2DC}"/>
              </a:ext>
            </a:extLst>
          </p:cNvPr>
          <p:cNvSpPr txBox="1"/>
          <p:nvPr/>
        </p:nvSpPr>
        <p:spPr>
          <a:xfrm>
            <a:off x="9714271" y="314892"/>
            <a:ext cx="2222118" cy="5509200"/>
          </a:xfrm>
          <a:prstGeom prst="rect">
            <a:avLst/>
          </a:prstGeom>
          <a:noFill/>
        </p:spPr>
        <p:txBody>
          <a:bodyPr wrap="square" rtlCol="1">
            <a:spAutoFit/>
          </a:bodyPr>
          <a:lstStyle/>
          <a:p>
            <a:r>
              <a:rPr lang="he-IL" sz="1600" dirty="0">
                <a:cs typeface="David" panose="020E0502060401010101" pitchFamily="34" charset="-79"/>
              </a:rPr>
              <a:t>הפונקציה</a:t>
            </a:r>
            <a:br>
              <a:rPr lang="en-US" sz="1600" dirty="0"/>
            </a:br>
            <a:r>
              <a:rPr lang="en-US" sz="1600" dirty="0"/>
              <a:t>‘</a:t>
            </a:r>
            <a:r>
              <a:rPr lang="en-US" sz="1600" dirty="0" err="1"/>
              <a:t>addCoursesList</a:t>
            </a:r>
            <a:r>
              <a:rPr lang="en-US" sz="1600" dirty="0"/>
              <a:t>` </a:t>
            </a:r>
            <a:br>
              <a:rPr lang="en-US" sz="1600" dirty="0"/>
            </a:br>
            <a:r>
              <a:rPr lang="he-IL" sz="1600" dirty="0">
                <a:cs typeface="David" panose="020E0502060401010101" pitchFamily="34" charset="-79"/>
              </a:rPr>
              <a:t>מקבלת פרמטרים, כולל אובייקט מסוג</a:t>
            </a:r>
            <a:r>
              <a:rPr lang="en-US" sz="1600" dirty="0"/>
              <a:t>Student </a:t>
            </a:r>
            <a:r>
              <a:rPr lang="he-IL" sz="1600" dirty="0">
                <a:cs typeface="David" panose="020E0502060401010101" pitchFamily="34" charset="-79"/>
              </a:rPr>
              <a:t>ושולחת אותו להוספה באמצעות קריאת </a:t>
            </a:r>
            <a:r>
              <a:rPr lang="en-US" sz="1600" dirty="0"/>
              <a:t>HTTP </a:t>
            </a:r>
            <a:r>
              <a:rPr lang="he-IL" sz="1600" dirty="0">
                <a:cs typeface="David" panose="020E0502060401010101" pitchFamily="34" charset="-79"/>
              </a:rPr>
              <a:t>מסוג </a:t>
            </a:r>
            <a:r>
              <a:rPr lang="en-US" sz="1600" dirty="0"/>
              <a:t>POST </a:t>
            </a:r>
            <a:r>
              <a:rPr lang="he-IL" sz="1600" dirty="0">
                <a:cs typeface="David" panose="020E0502060401010101" pitchFamily="34" charset="-79"/>
              </a:rPr>
              <a:t> ל-</a:t>
            </a:r>
            <a:br>
              <a:rPr lang="en-US" sz="1600" dirty="0"/>
            </a:br>
            <a:r>
              <a:rPr lang="en-US" sz="1600" dirty="0"/>
              <a:t> student-service </a:t>
            </a:r>
            <a:br>
              <a:rPr lang="en-US" sz="1600" dirty="0"/>
            </a:br>
            <a:r>
              <a:rPr lang="he-IL" sz="1600" dirty="0">
                <a:cs typeface="David" panose="020E0502060401010101" pitchFamily="34" charset="-79"/>
              </a:rPr>
              <a:t>האחראי על ניהול הנתונים בבסיס הנתונים. אם הסטודנט נוסף בהצלחה, נבנית רשימה מסוג </a:t>
            </a:r>
            <a:r>
              <a:rPr lang="en-US" sz="1600" dirty="0" err="1"/>
              <a:t>StudentCourseDTO</a:t>
            </a:r>
            <a:r>
              <a:rPr lang="en-US" sz="1600" dirty="0"/>
              <a:t> </a:t>
            </a:r>
            <a:r>
              <a:rPr lang="he-IL" sz="1600" dirty="0">
                <a:cs typeface="David" panose="020E0502060401010101" pitchFamily="34" charset="-79"/>
              </a:rPr>
              <a:t>בהתבסס על הנתונים שנמסרו. רשימה זו נשלחת להוספה לבסיס הנתונים באמצעות קריאת </a:t>
            </a:r>
            <a:r>
              <a:rPr lang="en-US" sz="1600" dirty="0"/>
              <a:t>HTTP </a:t>
            </a:r>
            <a:r>
              <a:rPr lang="he-IL" sz="1600" dirty="0">
                <a:cs typeface="David" panose="020E0502060401010101" pitchFamily="34" charset="-79"/>
              </a:rPr>
              <a:t> מסוג </a:t>
            </a:r>
            <a:r>
              <a:rPr lang="en-US" sz="1600" dirty="0"/>
              <a:t>POST </a:t>
            </a:r>
            <a:r>
              <a:rPr lang="he-IL" sz="1600" dirty="0">
                <a:cs typeface="David" panose="020E0502060401010101" pitchFamily="34" charset="-79"/>
              </a:rPr>
              <a:t> ל-</a:t>
            </a:r>
            <a:r>
              <a:rPr lang="en-US" sz="1600" dirty="0"/>
              <a:t>course-service </a:t>
            </a:r>
            <a:r>
              <a:rPr lang="he-IL" sz="1600" dirty="0">
                <a:cs typeface="David" panose="020E0502060401010101" pitchFamily="34" charset="-79"/>
              </a:rPr>
              <a:t> המנהל את </a:t>
            </a:r>
            <a:r>
              <a:rPr lang="he-IL" sz="1600" dirty="0" err="1">
                <a:cs typeface="David" panose="020E0502060401010101" pitchFamily="34" charset="-79"/>
              </a:rPr>
              <a:t>אובייקטי</a:t>
            </a:r>
            <a:r>
              <a:rPr lang="he-IL" sz="1600" dirty="0">
                <a:cs typeface="David" panose="020E0502060401010101" pitchFamily="34" charset="-79"/>
              </a:rPr>
              <a:t> </a:t>
            </a:r>
            <a:r>
              <a:rPr lang="en-US" sz="1600" dirty="0" err="1"/>
              <a:t>StudentCourseDTO</a:t>
            </a:r>
            <a:r>
              <a:rPr lang="en-US" sz="1600" dirty="0"/>
              <a:t> </a:t>
            </a:r>
            <a:r>
              <a:rPr lang="he-IL" sz="1600" dirty="0">
                <a:cs typeface="David" panose="020E0502060401010101" pitchFamily="34" charset="-79"/>
              </a:rPr>
              <a:t>בבסיס הנתונים.</a:t>
            </a:r>
          </a:p>
        </p:txBody>
      </p:sp>
      <p:pic>
        <p:nvPicPr>
          <p:cNvPr id="3" name="תמונה 2">
            <a:extLst>
              <a:ext uri="{FF2B5EF4-FFF2-40B4-BE49-F238E27FC236}">
                <a16:creationId xmlns:a16="http://schemas.microsoft.com/office/drawing/2014/main" id="{786FA21D-4F5C-4742-9ECA-9F26159F9BAC}"/>
              </a:ext>
            </a:extLst>
          </p:cNvPr>
          <p:cNvPicPr>
            <a:picLocks noChangeAspect="1"/>
          </p:cNvPicPr>
          <p:nvPr/>
        </p:nvPicPr>
        <p:blipFill>
          <a:blip r:embed="rId2"/>
          <a:stretch>
            <a:fillRect/>
          </a:stretch>
        </p:blipFill>
        <p:spPr>
          <a:xfrm>
            <a:off x="255611" y="82032"/>
            <a:ext cx="8649450" cy="6693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5299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pic>
        <p:nvPicPr>
          <p:cNvPr id="2" name="תמונה 1">
            <a:extLst>
              <a:ext uri="{FF2B5EF4-FFF2-40B4-BE49-F238E27FC236}">
                <a16:creationId xmlns:a16="http://schemas.microsoft.com/office/drawing/2014/main" id="{CA424F13-163C-4109-AC84-B1954D9315C7}"/>
              </a:ext>
            </a:extLst>
          </p:cNvPr>
          <p:cNvPicPr>
            <a:picLocks noChangeAspect="1"/>
          </p:cNvPicPr>
          <p:nvPr/>
        </p:nvPicPr>
        <p:blipFill>
          <a:blip r:embed="rId2"/>
          <a:stretch>
            <a:fillRect/>
          </a:stretch>
        </p:blipFill>
        <p:spPr>
          <a:xfrm>
            <a:off x="111519" y="3512761"/>
            <a:ext cx="8534400" cy="1028700"/>
          </a:xfrm>
          <a:prstGeom prst="rect">
            <a:avLst/>
          </a:prstGeom>
          <a:ln>
            <a:noFill/>
          </a:ln>
          <a:effectLst>
            <a:outerShdw blurRad="292100" dist="139700" dir="2700000" algn="tl" rotWithShape="0">
              <a:srgbClr val="333333">
                <a:alpha val="65000"/>
              </a:srgbClr>
            </a:outerShdw>
          </a:effectLst>
        </p:spPr>
      </p:pic>
      <p:pic>
        <p:nvPicPr>
          <p:cNvPr id="4" name="תמונה 3">
            <a:extLst>
              <a:ext uri="{FF2B5EF4-FFF2-40B4-BE49-F238E27FC236}">
                <a16:creationId xmlns:a16="http://schemas.microsoft.com/office/drawing/2014/main" id="{793198AD-E1E6-482A-9D07-4CB121A50D46}"/>
              </a:ext>
            </a:extLst>
          </p:cNvPr>
          <p:cNvPicPr>
            <a:picLocks noChangeAspect="1"/>
          </p:cNvPicPr>
          <p:nvPr/>
        </p:nvPicPr>
        <p:blipFill>
          <a:blip r:embed="rId3"/>
          <a:stretch>
            <a:fillRect/>
          </a:stretch>
        </p:blipFill>
        <p:spPr>
          <a:xfrm>
            <a:off x="111519" y="5377002"/>
            <a:ext cx="6759526" cy="1379340"/>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A4302015-105D-4D6B-B039-8E1965FF5C7E}"/>
              </a:ext>
            </a:extLst>
          </p:cNvPr>
          <p:cNvPicPr>
            <a:picLocks noChangeAspect="1"/>
          </p:cNvPicPr>
          <p:nvPr/>
        </p:nvPicPr>
        <p:blipFill>
          <a:blip r:embed="rId4"/>
          <a:stretch>
            <a:fillRect/>
          </a:stretch>
        </p:blipFill>
        <p:spPr>
          <a:xfrm>
            <a:off x="126075" y="4668606"/>
            <a:ext cx="5029102" cy="533446"/>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649B4FB7-1DBA-4962-AE2F-058C6E32B405}"/>
              </a:ext>
            </a:extLst>
          </p:cNvPr>
          <p:cNvPicPr>
            <a:picLocks noChangeAspect="1"/>
          </p:cNvPicPr>
          <p:nvPr/>
        </p:nvPicPr>
        <p:blipFill>
          <a:blip r:embed="rId5"/>
          <a:stretch>
            <a:fillRect/>
          </a:stretch>
        </p:blipFill>
        <p:spPr>
          <a:xfrm>
            <a:off x="175800" y="682764"/>
            <a:ext cx="3673158" cy="685859"/>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91D1DDBB-6B4F-4492-AC1B-B78BAE6AAA1D}"/>
              </a:ext>
            </a:extLst>
          </p:cNvPr>
          <p:cNvPicPr>
            <a:picLocks noChangeAspect="1"/>
          </p:cNvPicPr>
          <p:nvPr/>
        </p:nvPicPr>
        <p:blipFill>
          <a:blip r:embed="rId6"/>
          <a:stretch>
            <a:fillRect/>
          </a:stretch>
        </p:blipFill>
        <p:spPr>
          <a:xfrm>
            <a:off x="175800" y="1449948"/>
            <a:ext cx="3871295" cy="762066"/>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3E7E24BB-291D-4FE1-87FF-316C3B2FEFB2}"/>
              </a:ext>
            </a:extLst>
          </p:cNvPr>
          <p:cNvPicPr>
            <a:picLocks noChangeAspect="1"/>
          </p:cNvPicPr>
          <p:nvPr/>
        </p:nvPicPr>
        <p:blipFill>
          <a:blip r:embed="rId7"/>
          <a:stretch>
            <a:fillRect/>
          </a:stretch>
        </p:blipFill>
        <p:spPr>
          <a:xfrm>
            <a:off x="126075" y="2384970"/>
            <a:ext cx="8550381" cy="1044030"/>
          </a:xfrm>
          <a:prstGeom prst="rect">
            <a:avLst/>
          </a:prstGeom>
          <a:ln>
            <a:noFill/>
          </a:ln>
          <a:effectLst>
            <a:outerShdw blurRad="292100" dist="139700" dir="2700000" algn="tl" rotWithShape="0">
              <a:srgbClr val="333333">
                <a:alpha val="65000"/>
              </a:srgbClr>
            </a:outerShdw>
          </a:effectLst>
        </p:spPr>
      </p:pic>
      <p:sp>
        <p:nvSpPr>
          <p:cNvPr id="12" name="תיבת טקסט 11">
            <a:extLst>
              <a:ext uri="{FF2B5EF4-FFF2-40B4-BE49-F238E27FC236}">
                <a16:creationId xmlns:a16="http://schemas.microsoft.com/office/drawing/2014/main" id="{264FE3AC-41E7-4BF4-B799-CA2F7E0C1D88}"/>
              </a:ext>
            </a:extLst>
          </p:cNvPr>
          <p:cNvSpPr txBox="1"/>
          <p:nvPr/>
        </p:nvSpPr>
        <p:spPr>
          <a:xfrm>
            <a:off x="8757501" y="942680"/>
            <a:ext cx="3063711" cy="369332"/>
          </a:xfrm>
          <a:prstGeom prst="rect">
            <a:avLst/>
          </a:prstGeom>
          <a:noFill/>
        </p:spPr>
        <p:txBody>
          <a:bodyPr wrap="square" rtlCol="1">
            <a:spAutoFit/>
          </a:bodyPr>
          <a:lstStyle/>
          <a:p>
            <a:r>
              <a:rPr lang="he-IL" dirty="0">
                <a:cs typeface="David" panose="020E0502060401010101" pitchFamily="34" charset="-79"/>
              </a:rPr>
              <a:t>להלן הפונקציות :</a:t>
            </a:r>
          </a:p>
        </p:txBody>
      </p:sp>
      <p:sp>
        <p:nvSpPr>
          <p:cNvPr id="14" name="סוגר מסולסל ימני 13">
            <a:extLst>
              <a:ext uri="{FF2B5EF4-FFF2-40B4-BE49-F238E27FC236}">
                <a16:creationId xmlns:a16="http://schemas.microsoft.com/office/drawing/2014/main" id="{9DCB04AF-6AB0-414A-B01E-C5BF0D524477}"/>
              </a:ext>
            </a:extLst>
          </p:cNvPr>
          <p:cNvSpPr/>
          <p:nvPr/>
        </p:nvSpPr>
        <p:spPr>
          <a:xfrm>
            <a:off x="8676456" y="748839"/>
            <a:ext cx="279182" cy="2680161"/>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cs typeface="David" panose="020E0502060401010101" pitchFamily="34" charset="-79"/>
            </a:endParaRPr>
          </a:p>
        </p:txBody>
      </p:sp>
      <p:sp>
        <p:nvSpPr>
          <p:cNvPr id="16" name="סוגר מסולסל ימני 15">
            <a:extLst>
              <a:ext uri="{FF2B5EF4-FFF2-40B4-BE49-F238E27FC236}">
                <a16:creationId xmlns:a16="http://schemas.microsoft.com/office/drawing/2014/main" id="{45C864A6-FF57-4BE9-9CF7-DFEF32CC0EB1}"/>
              </a:ext>
            </a:extLst>
          </p:cNvPr>
          <p:cNvSpPr/>
          <p:nvPr/>
        </p:nvSpPr>
        <p:spPr>
          <a:xfrm>
            <a:off x="8676456" y="3512761"/>
            <a:ext cx="367282" cy="309451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cs typeface="David" panose="020E0502060401010101" pitchFamily="34" charset="-79"/>
            </a:endParaRPr>
          </a:p>
        </p:txBody>
      </p:sp>
      <p:sp>
        <p:nvSpPr>
          <p:cNvPr id="18" name="תיבת טקסט 17">
            <a:extLst>
              <a:ext uri="{FF2B5EF4-FFF2-40B4-BE49-F238E27FC236}">
                <a16:creationId xmlns:a16="http://schemas.microsoft.com/office/drawing/2014/main" id="{EF896387-767C-4894-A40A-4F6EE694F0E8}"/>
              </a:ext>
            </a:extLst>
          </p:cNvPr>
          <p:cNvSpPr txBox="1"/>
          <p:nvPr/>
        </p:nvSpPr>
        <p:spPr>
          <a:xfrm rot="5400000">
            <a:off x="7285094" y="1449866"/>
            <a:ext cx="3339744" cy="523220"/>
          </a:xfrm>
          <a:prstGeom prst="rect">
            <a:avLst/>
          </a:prstGeom>
          <a:noFill/>
        </p:spPr>
        <p:txBody>
          <a:bodyPr wrap="square" rtlCol="1">
            <a:spAutoFit/>
          </a:bodyPr>
          <a:lstStyle/>
          <a:p>
            <a:r>
              <a:rPr lang="he-IL" sz="1400" dirty="0">
                <a:cs typeface="David" panose="020E0502060401010101" pitchFamily="34" charset="-79"/>
              </a:rPr>
              <a:t>הוספת סטודנט ב </a:t>
            </a:r>
            <a:r>
              <a:rPr lang="en-US" sz="1400" dirty="0"/>
              <a:t>student-service</a:t>
            </a:r>
            <a:r>
              <a:rPr lang="he-IL" sz="1400" dirty="0">
                <a:cs typeface="David" panose="020E0502060401010101" pitchFamily="34" charset="-79"/>
              </a:rPr>
              <a:t> </a:t>
            </a:r>
            <a:br>
              <a:rPr lang="en-US" sz="1400" dirty="0"/>
            </a:br>
            <a:endParaRPr lang="he-IL" sz="1400" dirty="0">
              <a:cs typeface="David" panose="020E0502060401010101" pitchFamily="34" charset="-79"/>
            </a:endParaRPr>
          </a:p>
        </p:txBody>
      </p:sp>
      <p:sp>
        <p:nvSpPr>
          <p:cNvPr id="19" name="תיבת טקסט 18">
            <a:extLst>
              <a:ext uri="{FF2B5EF4-FFF2-40B4-BE49-F238E27FC236}">
                <a16:creationId xmlns:a16="http://schemas.microsoft.com/office/drawing/2014/main" id="{67E8378C-CA6C-4AB7-88FC-695D3F735142}"/>
              </a:ext>
            </a:extLst>
          </p:cNvPr>
          <p:cNvSpPr txBox="1"/>
          <p:nvPr/>
        </p:nvSpPr>
        <p:spPr>
          <a:xfrm rot="5400000">
            <a:off x="7034090" y="4453163"/>
            <a:ext cx="3934084" cy="430887"/>
          </a:xfrm>
          <a:prstGeom prst="rect">
            <a:avLst/>
          </a:prstGeom>
          <a:noFill/>
        </p:spPr>
        <p:txBody>
          <a:bodyPr wrap="square" rtlCol="1">
            <a:spAutoFit/>
          </a:bodyPr>
          <a:lstStyle/>
          <a:p>
            <a:r>
              <a:rPr lang="he-IL" sz="1100" dirty="0">
                <a:cs typeface="David" panose="020E0502060401010101" pitchFamily="34" charset="-79"/>
              </a:rPr>
              <a:t>הוספת רשימת הקורסים לסטודנט ב </a:t>
            </a:r>
            <a:r>
              <a:rPr lang="en-US" sz="1100" dirty="0"/>
              <a:t>course-service</a:t>
            </a:r>
            <a:r>
              <a:rPr lang="he-IL" sz="1100" dirty="0">
                <a:cs typeface="David" panose="020E0502060401010101" pitchFamily="34" charset="-79"/>
              </a:rPr>
              <a:t> </a:t>
            </a:r>
            <a:br>
              <a:rPr lang="en-US" sz="1100" dirty="0"/>
            </a:br>
            <a:endParaRPr lang="he-IL" sz="1100" dirty="0">
              <a:cs typeface="David" panose="020E0502060401010101" pitchFamily="34" charset="-79"/>
            </a:endParaRPr>
          </a:p>
        </p:txBody>
      </p:sp>
    </p:spTree>
    <p:extLst>
      <p:ext uri="{BB962C8B-B14F-4D97-AF65-F5344CB8AC3E}">
        <p14:creationId xmlns:p14="http://schemas.microsoft.com/office/powerpoint/2010/main" val="339823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rgbClr val="F73B83"/>
                </a:solidFill>
                <a:cs typeface="David" panose="020E0502060401010101" pitchFamily="34" charset="-79"/>
              </a:rPr>
              <a:t>צילומי מסך של המשימה</a:t>
            </a:r>
          </a:p>
        </p:txBody>
      </p:sp>
      <p:sp>
        <p:nvSpPr>
          <p:cNvPr id="4" name="תיבת טקסט 3">
            <a:extLst>
              <a:ext uri="{FF2B5EF4-FFF2-40B4-BE49-F238E27FC236}">
                <a16:creationId xmlns:a16="http://schemas.microsoft.com/office/drawing/2014/main" id="{1B1E1CDF-AA98-47C8-8213-56D1E449BBA6}"/>
              </a:ext>
            </a:extLst>
          </p:cNvPr>
          <p:cNvSpPr txBox="1"/>
          <p:nvPr/>
        </p:nvSpPr>
        <p:spPr>
          <a:xfrm>
            <a:off x="9045677" y="1008668"/>
            <a:ext cx="3009863" cy="923330"/>
          </a:xfrm>
          <a:prstGeom prst="rect">
            <a:avLst/>
          </a:prstGeom>
          <a:noFill/>
        </p:spPr>
        <p:txBody>
          <a:bodyPr wrap="square" rtlCol="1">
            <a:spAutoFit/>
          </a:bodyPr>
          <a:lstStyle/>
          <a:p>
            <a:r>
              <a:rPr lang="he-IL" dirty="0">
                <a:cs typeface="David" panose="020E0502060401010101" pitchFamily="34" charset="-79"/>
              </a:rPr>
              <a:t>הרצה של הפונקציה</a:t>
            </a:r>
            <a:r>
              <a:rPr lang="en-US" dirty="0"/>
              <a:t>:</a:t>
            </a:r>
            <a:br>
              <a:rPr lang="en-US" dirty="0"/>
            </a:br>
            <a:r>
              <a:rPr lang="en-US" dirty="0" err="1"/>
              <a:t>addCoursesListForStudent</a:t>
            </a:r>
            <a:br>
              <a:rPr lang="en-US" dirty="0"/>
            </a:br>
            <a:r>
              <a:rPr lang="he-IL" dirty="0">
                <a:cs typeface="David" panose="020E0502060401010101" pitchFamily="34" charset="-79"/>
              </a:rPr>
              <a:t> ב </a:t>
            </a:r>
            <a:r>
              <a:rPr lang="en-US" dirty="0" err="1"/>
              <a:t>PostMan</a:t>
            </a:r>
            <a:endParaRPr lang="he-IL" dirty="0">
              <a:cs typeface="David" panose="020E0502060401010101" pitchFamily="34" charset="-79"/>
            </a:endParaRPr>
          </a:p>
        </p:txBody>
      </p:sp>
      <p:pic>
        <p:nvPicPr>
          <p:cNvPr id="3" name="תמונה 2">
            <a:extLst>
              <a:ext uri="{FF2B5EF4-FFF2-40B4-BE49-F238E27FC236}">
                <a16:creationId xmlns:a16="http://schemas.microsoft.com/office/drawing/2014/main" id="{82221AE7-29E0-4AAE-8719-ACB8D8E39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2" y="910231"/>
            <a:ext cx="7885750" cy="4712857"/>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0ABC04A2-6226-44E2-92B0-E68C42746421}"/>
              </a:ext>
            </a:extLst>
          </p:cNvPr>
          <p:cNvPicPr>
            <a:picLocks noChangeAspect="1"/>
          </p:cNvPicPr>
          <p:nvPr/>
        </p:nvPicPr>
        <p:blipFill>
          <a:blip r:embed="rId3"/>
          <a:stretch>
            <a:fillRect/>
          </a:stretch>
        </p:blipFill>
        <p:spPr>
          <a:xfrm>
            <a:off x="218283" y="78856"/>
            <a:ext cx="3114197" cy="786609"/>
          </a:xfrm>
          <a:prstGeom prst="rect">
            <a:avLst/>
          </a:prstGeom>
        </p:spPr>
      </p:pic>
    </p:spTree>
    <p:extLst>
      <p:ext uri="{BB962C8B-B14F-4D97-AF65-F5344CB8AC3E}">
        <p14:creationId xmlns:p14="http://schemas.microsoft.com/office/powerpoint/2010/main" val="2647361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47326807"/>
              </p:ext>
            </p:extLst>
          </p:nvPr>
        </p:nvGraphicFramePr>
        <p:xfrm>
          <a:off x="1023178" y="1518176"/>
          <a:ext cx="10634675" cy="36596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75731">
                  <a:extLst>
                    <a:ext uri="{9D8B030D-6E8A-4147-A177-3AD203B41FA5}">
                      <a16:colId xmlns:a16="http://schemas.microsoft.com/office/drawing/2014/main" val="571557810"/>
                    </a:ext>
                  </a:extLst>
                </a:gridCol>
                <a:gridCol w="4434942">
                  <a:extLst>
                    <a:ext uri="{9D8B030D-6E8A-4147-A177-3AD203B41FA5}">
                      <a16:colId xmlns:a16="http://schemas.microsoft.com/office/drawing/2014/main" val="2534055599"/>
                    </a:ext>
                  </a:extLst>
                </a:gridCol>
              </a:tblGrid>
              <a:tr h="407924">
                <a:tc>
                  <a:txBody>
                    <a:bodyPr/>
                    <a:lstStyle/>
                    <a:p>
                      <a:pPr rtl="1"/>
                      <a:r>
                        <a:rPr lang="he-IL" sz="2000" dirty="0">
                          <a:cs typeface="David" panose="020E0502060401010101" pitchFamily="34" charset="-79"/>
                        </a:rPr>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David" panose="020E0502060401010101" pitchFamily="34" charset="-79"/>
                          <a:ea typeface="Arial"/>
                          <a:cs typeface="David" panose="020E0502060401010101" pitchFamily="34" charset="-79"/>
                          <a:sym typeface="Arial"/>
                        </a:rPr>
                        <a:t>החלק הסופי במוצ</a:t>
                      </a:r>
                      <a:r>
                        <a:rPr lang="he-IL" sz="2000" dirty="0">
                          <a:solidFill>
                            <a:schemeClr val="bg1"/>
                          </a:solidFill>
                          <a:latin typeface="David" panose="020E0502060401010101" pitchFamily="34" charset="-79"/>
                          <a:ea typeface="Arial"/>
                          <a:cs typeface="David" panose="020E0502060401010101" pitchFamily="34" charset="-79"/>
                          <a:sym typeface="Arial"/>
                        </a:rPr>
                        <a:t>ר:</a:t>
                      </a:r>
                      <a:endParaRPr lang="iw-IL" sz="2000" dirty="0">
                        <a:solidFill>
                          <a:srgbClr val="000000"/>
                        </a:solidFill>
                        <a:latin typeface="David" panose="020E0502060401010101" pitchFamily="34" charset="-79"/>
                        <a:ea typeface="Arial"/>
                        <a:cs typeface="David" panose="020E0502060401010101" pitchFamily="34" charset="-79"/>
                        <a:sym typeface="Arial"/>
                      </a:endParaRPr>
                    </a:p>
                  </a:txBody>
                  <a:tcPr marT="50292" marB="50292">
                    <a:solidFill>
                      <a:srgbClr val="14828F"/>
                    </a:solidFill>
                  </a:tcPr>
                </a:tc>
                <a:tc>
                  <a:txBody>
                    <a:bodyPr/>
                    <a:lstStyle/>
                    <a:p>
                      <a:pPr rtl="1"/>
                      <a:r>
                        <a:rPr lang="he-IL" sz="2000" dirty="0">
                          <a:solidFill>
                            <a:schemeClr val="bg1"/>
                          </a:solidFill>
                          <a:cs typeface="David" panose="020E0502060401010101" pitchFamily="34" charset="-79"/>
                        </a:rPr>
                        <a:t>הטכנולוגיה</a:t>
                      </a:r>
                    </a:p>
                  </a:txBody>
                  <a:tcPr marT="50292" marB="50292">
                    <a:solidFill>
                      <a:srgbClr val="14828F"/>
                    </a:solidFill>
                  </a:tcPr>
                </a:tc>
                <a:tc>
                  <a:txBody>
                    <a:bodyPr/>
                    <a:lstStyle/>
                    <a:p>
                      <a:pPr rtl="1"/>
                      <a:r>
                        <a:rPr lang="he-IL" sz="2000" dirty="0">
                          <a:cs typeface="David" panose="020E0502060401010101" pitchFamily="34" charset="-79"/>
                        </a:rPr>
                        <a:t>השפה</a:t>
                      </a:r>
                    </a:p>
                  </a:txBody>
                  <a:tcPr marT="50292" marB="50292">
                    <a:solidFill>
                      <a:srgbClr val="14828F"/>
                    </a:solidFill>
                  </a:tcPr>
                </a:tc>
                <a:tc>
                  <a:txBody>
                    <a:bodyPr/>
                    <a:lstStyle/>
                    <a:p>
                      <a:pPr rtl="1"/>
                      <a:r>
                        <a:rPr lang="he-IL" sz="2000" dirty="0">
                          <a:cs typeface="David" panose="020E0502060401010101" pitchFamily="34" charset="-79"/>
                        </a:rPr>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cs typeface="David" panose="020E0502060401010101" pitchFamily="34" charset="-79"/>
                        </a:rPr>
                        <a:t>4</a:t>
                      </a:r>
                    </a:p>
                  </a:txBody>
                  <a:tcPr marT="50292" marB="50292"/>
                </a:tc>
                <a:tc>
                  <a:txBody>
                    <a:bodyPr/>
                    <a:lstStyle/>
                    <a:p>
                      <a:pPr rtl="1"/>
                      <a:r>
                        <a:rPr lang="he-IL" sz="1600" dirty="0">
                          <a:cs typeface="David" panose="020E0502060401010101" pitchFamily="34" charset="-79"/>
                        </a:rPr>
                        <a:t>פיתוח רכיב של הצגת שיעורים בזמן אמת מבוסס </a:t>
                      </a:r>
                      <a:r>
                        <a:rPr lang="en-US" sz="1600" dirty="0"/>
                        <a:t>Kafka</a:t>
                      </a:r>
                      <a:endParaRPr lang="he-IL" sz="1600" dirty="0"/>
                    </a:p>
                  </a:txBody>
                  <a:tcPr marT="50292" marB="50292"/>
                </a:tc>
                <a:tc>
                  <a:txBody>
                    <a:bodyPr/>
                    <a:lstStyle/>
                    <a:p>
                      <a:pPr rtl="1"/>
                      <a:r>
                        <a:rPr lang="en-US" sz="2000" dirty="0"/>
                        <a:t> Spring Boot MS</a:t>
                      </a:r>
                      <a:br>
                        <a:rPr lang="en-US" sz="2000" dirty="0"/>
                      </a:br>
                      <a:r>
                        <a:rPr lang="en-US" sz="2000" dirty="0"/>
                        <a:t>Angular</a:t>
                      </a:r>
                      <a:br>
                        <a:rPr lang="en-US" sz="2000" dirty="0"/>
                      </a:br>
                      <a:r>
                        <a:rPr lang="en-US" sz="2000" dirty="0"/>
                        <a:t>Apache Kafka</a:t>
                      </a:r>
                      <a:br>
                        <a:rPr lang="en-US" sz="2000" dirty="0"/>
                      </a:br>
                      <a:r>
                        <a:rPr lang="en-US" sz="2000" dirty="0"/>
                        <a:t>Zookeeper</a:t>
                      </a:r>
                      <a:endParaRPr lang="he-IL" sz="2000" dirty="0">
                        <a:cs typeface="David" panose="020E0502060401010101" pitchFamily="34" charset="-79"/>
                      </a:endParaRPr>
                    </a:p>
                  </a:txBody>
                  <a:tcPr marT="50292" marB="50292"/>
                </a:tc>
                <a:tc>
                  <a:txBody>
                    <a:bodyPr/>
                    <a:lstStyle/>
                    <a:p>
                      <a:pPr rtl="1"/>
                      <a:r>
                        <a:rPr lang="en-US" sz="2000" dirty="0"/>
                        <a:t>Java</a:t>
                      </a:r>
                      <a:br>
                        <a:rPr lang="en-US" sz="2000" dirty="0"/>
                      </a:br>
                      <a:r>
                        <a:rPr lang="en-US" sz="2000" dirty="0"/>
                        <a:t>Ts</a:t>
                      </a:r>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cs typeface="David" panose="020E0502060401010101" pitchFamily="34" charset="-79"/>
                        </a:rPr>
                        <a:t>פיתוח מערכת מבוססת </a:t>
                      </a:r>
                      <a:r>
                        <a:rPr lang="en-US" sz="2000" dirty="0"/>
                        <a:t>Apache Kafka </a:t>
                      </a:r>
                      <a:r>
                        <a:rPr lang="he-IL" sz="2000" dirty="0"/>
                        <a:t> לטיפול בזרימת הודעות בזמן אמת .המערכת כוללת רכיבים לשידור הודעות </a:t>
                      </a:r>
                      <a:br>
                        <a:rPr lang="en-US" sz="2000" dirty="0"/>
                      </a:br>
                      <a:r>
                        <a:rPr lang="he-IL" sz="2000" dirty="0"/>
                        <a:t>(</a:t>
                      </a:r>
                      <a:r>
                        <a:rPr lang="en-US" sz="2000" dirty="0"/>
                        <a:t>Producer</a:t>
                      </a:r>
                      <a:r>
                        <a:rPr lang="he-IL" sz="2000" dirty="0"/>
                        <a:t>) ולקבלתם </a:t>
                      </a:r>
                      <a:r>
                        <a:rPr lang="en-US" sz="2000" dirty="0"/>
                        <a:t>(Consumer)</a:t>
                      </a:r>
                      <a:r>
                        <a:rPr lang="he-IL" sz="2000" dirty="0"/>
                        <a:t> עם עיבוד נתונים באמצעות </a:t>
                      </a:r>
                      <a:r>
                        <a:rPr lang="en-US" sz="2000" dirty="0"/>
                        <a:t>Kafka Streams</a:t>
                      </a:r>
                      <a:br>
                        <a:rPr lang="en-US" sz="2000" dirty="0"/>
                      </a:br>
                      <a:r>
                        <a:rPr lang="he-IL" sz="2000" dirty="0"/>
                        <a:t>הפתרון כולל גם ניהול של נושאים </a:t>
                      </a:r>
                      <a:r>
                        <a:rPr lang="en-US" sz="2000" dirty="0"/>
                        <a:t>(Topics)</a:t>
                      </a:r>
                      <a:r>
                        <a:rPr lang="he-IL" sz="2000" dirty="0"/>
                        <a:t> ומנויים </a:t>
                      </a:r>
                      <a:r>
                        <a:rPr lang="en-US" sz="2000" dirty="0"/>
                        <a:t>(Consumer) </a:t>
                      </a:r>
                      <a:r>
                        <a:rPr lang="he-IL" sz="2000" dirty="0"/>
                        <a:t> לצורך שילוב חלק בין רכיבים שונים במערכת</a:t>
                      </a:r>
                      <a:br>
                        <a:rPr lang="en-US" sz="2000" dirty="0"/>
                      </a:b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cs typeface="David" panose="020E0502060401010101" pitchFamily="34" charset="-79"/>
                        </a:rPr>
                        <a:t> </a:t>
                      </a:r>
                    </a:p>
                  </a:txBody>
                  <a:tcPr marT="50292" marB="50292"/>
                </a:tc>
                <a:tc>
                  <a:txBody>
                    <a:bodyPr/>
                    <a:lstStyle/>
                    <a:p>
                      <a:pPr rtl="1"/>
                      <a:endParaRPr lang="he-IL" sz="16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rtl="1"/>
                      <a:endParaRPr lang="he-IL" sz="2000" dirty="0">
                        <a:cs typeface="David" panose="020E0502060401010101" pitchFamily="34" charset="-79"/>
                      </a:endParaRPr>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cs typeface="David" panose="020E0502060401010101" pitchFamily="34" charset="-79"/>
                      </a:endParaRPr>
                    </a:p>
                  </a:txBody>
                  <a:tcPr marT="50292" marB="50292"/>
                </a:tc>
                <a:extLst>
                  <a:ext uri="{0D108BD9-81ED-4DB2-BD59-A6C34878D82A}">
                    <a16:rowId xmlns:a16="http://schemas.microsoft.com/office/drawing/2014/main" val="616851175"/>
                  </a:ext>
                </a:extLst>
              </a:tr>
            </a:tbl>
          </a:graphicData>
        </a:graphic>
      </p:graphicFrame>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rgbClr val="F73B83"/>
                </a:solidFill>
                <a:cs typeface="David" panose="020E0502060401010101" pitchFamily="34" charset="-79"/>
              </a:rPr>
              <a:t>שלב ד': ביצוע ופיתוח</a:t>
            </a:r>
            <a:endParaRPr lang="he-IL" dirty="0">
              <a:solidFill>
                <a:srgbClr val="F73B83"/>
              </a:solidFill>
            </a:endParaRPr>
          </a:p>
        </p:txBody>
      </p:sp>
      <p:pic>
        <p:nvPicPr>
          <p:cNvPr id="5" name="תמונה 4">
            <a:extLst>
              <a:ext uri="{FF2B5EF4-FFF2-40B4-BE49-F238E27FC236}">
                <a16:creationId xmlns:a16="http://schemas.microsoft.com/office/drawing/2014/main" id="{D0E9F838-8148-44A0-B888-D43F9C397D5C}"/>
              </a:ext>
            </a:extLst>
          </p:cNvPr>
          <p:cNvPicPr>
            <a:picLocks noChangeAspect="1"/>
          </p:cNvPicPr>
          <p:nvPr/>
        </p:nvPicPr>
        <p:blipFill>
          <a:blip r:embed="rId2"/>
          <a:stretch>
            <a:fillRect/>
          </a:stretch>
        </p:blipFill>
        <p:spPr>
          <a:xfrm>
            <a:off x="218283" y="78856"/>
            <a:ext cx="3633675" cy="917823"/>
          </a:xfrm>
          <a:prstGeom prst="rect">
            <a:avLst/>
          </a:prstGeom>
        </p:spPr>
      </p:pic>
    </p:spTree>
    <p:extLst>
      <p:ext uri="{BB962C8B-B14F-4D97-AF65-F5344CB8AC3E}">
        <p14:creationId xmlns:p14="http://schemas.microsoft.com/office/powerpoint/2010/main" val="1335940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3BF020-22EE-BFBF-9B47-6FB3843078B6}"/>
              </a:ext>
            </a:extLst>
          </p:cNvPr>
          <p:cNvSpPr>
            <a:spLocks noGrp="1"/>
          </p:cNvSpPr>
          <p:nvPr>
            <p:ph type="title"/>
          </p:nvPr>
        </p:nvSpPr>
        <p:spPr/>
        <p:txBody>
          <a:bodyPr/>
          <a:lstStyle/>
          <a:p>
            <a:r>
              <a:rPr lang="he-IL" b="1" dirty="0"/>
              <a:t>פרויקט: הצגת שיעורים בזמן אמת באמצעות </a:t>
            </a:r>
            <a:r>
              <a:rPr lang="en-US" b="1" dirty="0"/>
              <a:t>Kafka</a:t>
            </a:r>
            <a:br>
              <a:rPr lang="en-US" dirty="0"/>
            </a:br>
            <a:endParaRPr lang="he-IL" dirty="0"/>
          </a:p>
        </p:txBody>
      </p:sp>
      <p:sp>
        <p:nvSpPr>
          <p:cNvPr id="3" name="מציין מיקום תוכן 2">
            <a:extLst>
              <a:ext uri="{FF2B5EF4-FFF2-40B4-BE49-F238E27FC236}">
                <a16:creationId xmlns:a16="http://schemas.microsoft.com/office/drawing/2014/main" id="{3AE5422E-4F2F-0916-F8F6-1DAE667C0513}"/>
              </a:ext>
            </a:extLst>
          </p:cNvPr>
          <p:cNvSpPr>
            <a:spLocks noGrp="1"/>
          </p:cNvSpPr>
          <p:nvPr>
            <p:ph idx="1"/>
          </p:nvPr>
        </p:nvSpPr>
        <p:spPr>
          <a:xfrm>
            <a:off x="838200" y="1263766"/>
            <a:ext cx="10515600" cy="5229109"/>
          </a:xfrm>
        </p:spPr>
        <p:txBody>
          <a:bodyPr>
            <a:normAutofit/>
          </a:bodyPr>
          <a:lstStyle/>
          <a:p>
            <a:pPr marL="0" indent="0">
              <a:buNone/>
            </a:pPr>
            <a:r>
              <a:rPr lang="he-IL" b="1" dirty="0">
                <a:latin typeface="+mj-lt"/>
              </a:rPr>
              <a:t>הקדמה</a:t>
            </a:r>
          </a:p>
          <a:p>
            <a:r>
              <a:rPr lang="he-IL" sz="2400" b="1" dirty="0">
                <a:latin typeface="+mj-lt"/>
              </a:rPr>
              <a:t>הפרויקט שלי מיועד להצגת שיעורים בזמן אמת באמצעות שימוש ב-</a:t>
            </a:r>
            <a:r>
              <a:rPr lang="en-US" sz="2400" b="1" dirty="0">
                <a:latin typeface="+mj-lt"/>
              </a:rPr>
              <a:t>Kafka </a:t>
            </a:r>
            <a:endParaRPr lang="en-US" sz="2400" dirty="0">
              <a:latin typeface="+mj-lt"/>
            </a:endParaRPr>
          </a:p>
          <a:p>
            <a:pPr marL="0" indent="0">
              <a:buNone/>
            </a:pPr>
            <a:r>
              <a:rPr lang="he-IL" b="1" dirty="0">
                <a:latin typeface="+mj-lt"/>
              </a:rPr>
              <a:t>מה זה </a:t>
            </a:r>
            <a:r>
              <a:rPr lang="en-US" b="1" dirty="0">
                <a:latin typeface="+mj-lt"/>
              </a:rPr>
              <a:t>Apache Kafka:</a:t>
            </a:r>
          </a:p>
          <a:p>
            <a:r>
              <a:rPr lang="en-US" b="1" dirty="0">
                <a:latin typeface="+mj-lt"/>
              </a:rPr>
              <a:t>Apache Kafka </a:t>
            </a:r>
            <a:r>
              <a:rPr lang="he-IL" b="1" dirty="0">
                <a:latin typeface="+mj-lt"/>
              </a:rPr>
              <a:t> </a:t>
            </a:r>
            <a:r>
              <a:rPr lang="he-IL" sz="2400" b="1" dirty="0">
                <a:latin typeface="+mj-lt"/>
              </a:rPr>
              <a:t>הוא פלטפורמת הודעות מופצת בקוד פתוח שנועדה לטפל בזרמי נתונים בזמן אמת.</a:t>
            </a:r>
            <a:endParaRPr lang="he-IL" sz="2400" dirty="0">
              <a:latin typeface="+mj-lt"/>
            </a:endParaRPr>
          </a:p>
          <a:p>
            <a:pPr>
              <a:buFont typeface="Arial" panose="020B0604020202020204" pitchFamily="34" charset="0"/>
              <a:buChar char="•"/>
            </a:pPr>
            <a:r>
              <a:rPr lang="he-IL" b="1" dirty="0">
                <a:latin typeface="+mj-lt"/>
              </a:rPr>
              <a:t>יתרונות מרכזיים :</a:t>
            </a:r>
          </a:p>
          <a:p>
            <a:pPr marL="742950" lvl="1" indent="-285750">
              <a:buFont typeface="Arial" panose="020B0604020202020204" pitchFamily="34" charset="0"/>
              <a:buChar char="•"/>
            </a:pPr>
            <a:r>
              <a:rPr lang="he-IL" b="1" dirty="0">
                <a:latin typeface="+mj-lt"/>
              </a:rPr>
              <a:t>יכולת עמידה בעומסים כבדים</a:t>
            </a:r>
            <a:r>
              <a:rPr lang="en-US" b="1" dirty="0">
                <a:latin typeface="+mj-lt"/>
              </a:rPr>
              <a:t>- High Throughput</a:t>
            </a:r>
            <a:r>
              <a:rPr lang="en-US" dirty="0">
                <a:latin typeface="+mj-lt"/>
              </a:rPr>
              <a:t> </a:t>
            </a:r>
            <a:r>
              <a:rPr lang="he-IL" dirty="0">
                <a:latin typeface="+mj-lt"/>
              </a:rPr>
              <a:t> מאפשר עיבוד של מיליוני הודעות בשנייה.</a:t>
            </a:r>
          </a:p>
          <a:p>
            <a:pPr marL="742950" lvl="1" indent="-285750">
              <a:buFont typeface="Arial" panose="020B0604020202020204" pitchFamily="34" charset="0"/>
              <a:buChar char="•"/>
            </a:pPr>
            <a:r>
              <a:rPr lang="he-IL" b="1" dirty="0">
                <a:latin typeface="+mj-lt"/>
              </a:rPr>
              <a:t>עמידות </a:t>
            </a:r>
            <a:r>
              <a:rPr lang="en-US" b="1" dirty="0">
                <a:latin typeface="+mj-lt"/>
              </a:rPr>
              <a:t> Fault Tolerance</a:t>
            </a:r>
            <a:r>
              <a:rPr lang="en-US" dirty="0">
                <a:latin typeface="+mj-lt"/>
              </a:rPr>
              <a:t> </a:t>
            </a:r>
            <a:r>
              <a:rPr lang="he-IL" dirty="0">
                <a:latin typeface="+mj-lt"/>
              </a:rPr>
              <a:t>- יכולת התאוששות מהירה מתקלות.</a:t>
            </a:r>
          </a:p>
          <a:p>
            <a:pPr marL="742950" lvl="1" indent="-285750">
              <a:buFont typeface="Arial" panose="020B0604020202020204" pitchFamily="34" charset="0"/>
              <a:buChar char="•"/>
            </a:pPr>
            <a:r>
              <a:rPr lang="he-IL" b="1" dirty="0" err="1">
                <a:latin typeface="+mj-lt"/>
              </a:rPr>
              <a:t>סקלביליות</a:t>
            </a:r>
            <a:r>
              <a:rPr lang="en-US" b="1" dirty="0">
                <a:latin typeface="+mj-lt"/>
              </a:rPr>
              <a:t>Scalability</a:t>
            </a:r>
            <a:r>
              <a:rPr lang="en-US" dirty="0">
                <a:latin typeface="+mj-lt"/>
              </a:rPr>
              <a:t> </a:t>
            </a:r>
            <a:r>
              <a:rPr lang="he-IL" dirty="0">
                <a:latin typeface="+mj-lt"/>
              </a:rPr>
              <a:t> - ניתן להרחיב את רכיב ה</a:t>
            </a:r>
            <a:r>
              <a:rPr lang="en-US" dirty="0" err="1">
                <a:latin typeface="+mj-lt"/>
              </a:rPr>
              <a:t>kafka</a:t>
            </a:r>
            <a:r>
              <a:rPr lang="en-US" dirty="0">
                <a:latin typeface="+mj-lt"/>
              </a:rPr>
              <a:t> </a:t>
            </a:r>
            <a:r>
              <a:rPr lang="he-IL" dirty="0">
                <a:latin typeface="+mj-lt"/>
              </a:rPr>
              <a:t> בקלות רבה בעת הצורך.</a:t>
            </a:r>
          </a:p>
        </p:txBody>
      </p:sp>
      <p:pic>
        <p:nvPicPr>
          <p:cNvPr id="4" name="תמונה 3">
            <a:extLst>
              <a:ext uri="{FF2B5EF4-FFF2-40B4-BE49-F238E27FC236}">
                <a16:creationId xmlns:a16="http://schemas.microsoft.com/office/drawing/2014/main" id="{CA75534A-4551-42AE-BEA2-9ABE35DEE9E2}"/>
              </a:ext>
            </a:extLst>
          </p:cNvPr>
          <p:cNvPicPr>
            <a:picLocks noChangeAspect="1"/>
          </p:cNvPicPr>
          <p:nvPr/>
        </p:nvPicPr>
        <p:blipFill>
          <a:blip r:embed="rId2"/>
          <a:stretch>
            <a:fillRect/>
          </a:stretch>
        </p:blipFill>
        <p:spPr>
          <a:xfrm>
            <a:off x="492603" y="5707496"/>
            <a:ext cx="3633675" cy="917823"/>
          </a:xfrm>
          <a:prstGeom prst="rect">
            <a:avLst/>
          </a:prstGeom>
        </p:spPr>
      </p:pic>
    </p:spTree>
    <p:extLst>
      <p:ext uri="{BB962C8B-B14F-4D97-AF65-F5344CB8AC3E}">
        <p14:creationId xmlns:p14="http://schemas.microsoft.com/office/powerpoint/2010/main" val="2140494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5DF58B1-0213-0DFF-BE5C-DB16BDBF5EC7}"/>
              </a:ext>
            </a:extLst>
          </p:cNvPr>
          <p:cNvSpPr>
            <a:spLocks noGrp="1"/>
          </p:cNvSpPr>
          <p:nvPr>
            <p:ph idx="1"/>
          </p:nvPr>
        </p:nvSpPr>
        <p:spPr/>
        <p:txBody>
          <a:bodyPr/>
          <a:lstStyle/>
          <a:p>
            <a:r>
              <a:rPr lang="he-IL" b="1" dirty="0"/>
              <a:t>איך </a:t>
            </a:r>
            <a:r>
              <a:rPr lang="en-US" b="1" dirty="0"/>
              <a:t> Kafka </a:t>
            </a:r>
            <a:r>
              <a:rPr lang="he-IL" b="1" dirty="0"/>
              <a:t>מתמודד עם נפילות של ה-</a:t>
            </a:r>
            <a:r>
              <a:rPr lang="en-US" b="1" dirty="0"/>
              <a:t>Consumer</a:t>
            </a:r>
            <a:r>
              <a:rPr lang="he-IL" b="1" dirty="0"/>
              <a:t>?</a:t>
            </a:r>
            <a:endParaRPr lang="en-US" b="1" dirty="0"/>
          </a:p>
          <a:p>
            <a:r>
              <a:rPr lang="he-IL" dirty="0"/>
              <a:t>כאשר ה-</a:t>
            </a:r>
            <a:r>
              <a:rPr lang="en-US" dirty="0"/>
              <a:t>Consumer </a:t>
            </a:r>
            <a:r>
              <a:rPr lang="he-IL" dirty="0"/>
              <a:t> נופל, </a:t>
            </a:r>
            <a:r>
              <a:rPr lang="en-US" dirty="0"/>
              <a:t>Kafka </a:t>
            </a:r>
            <a:r>
              <a:rPr lang="he-IL" dirty="0"/>
              <a:t> שומר על ההודעות בתור (</a:t>
            </a:r>
            <a:r>
              <a:rPr lang="en-US" dirty="0"/>
              <a:t> (topic</a:t>
            </a:r>
            <a:r>
              <a:rPr lang="he-IL" dirty="0"/>
              <a:t>עד שה-</a:t>
            </a:r>
            <a:r>
              <a:rPr lang="en-US" dirty="0"/>
              <a:t>Consumer </a:t>
            </a:r>
            <a:r>
              <a:rPr lang="he-IL" dirty="0"/>
              <a:t> יחזור וימשיך לצרוך את ההודעות מהמקום שבו הפסיק. </a:t>
            </a:r>
          </a:p>
          <a:p>
            <a:r>
              <a:rPr lang="he-IL" dirty="0"/>
              <a:t>ה-</a:t>
            </a:r>
            <a:r>
              <a:rPr lang="en-US" dirty="0"/>
              <a:t> Consumer </a:t>
            </a:r>
            <a:r>
              <a:rPr lang="he-IL" dirty="0"/>
              <a:t> משתמש ב-</a:t>
            </a:r>
            <a:r>
              <a:rPr lang="en-US" dirty="0"/>
              <a:t> offset </a:t>
            </a:r>
            <a:r>
              <a:rPr lang="he-IL" dirty="0"/>
              <a:t>כדי לעקוב אחרי המיקום האחרון שקרא בתור. כאשר ה-</a:t>
            </a:r>
            <a:r>
              <a:rPr lang="en-US" dirty="0"/>
              <a:t> Consumer </a:t>
            </a:r>
            <a:r>
              <a:rPr lang="he-IL" dirty="0"/>
              <a:t>חוזר, הוא ממשיך לקרוא מה-</a:t>
            </a:r>
            <a:r>
              <a:rPr lang="en-US" dirty="0"/>
              <a:t>offset </a:t>
            </a:r>
            <a:r>
              <a:rPr lang="he-IL" dirty="0"/>
              <a:t> האחרון שהוא קרא. כך שהודעות שנשלחו ל-</a:t>
            </a:r>
            <a:r>
              <a:rPr lang="en-US" dirty="0"/>
              <a:t> Kafka </a:t>
            </a:r>
            <a:r>
              <a:rPr lang="he-IL" dirty="0"/>
              <a:t>בזמן שה-</a:t>
            </a:r>
            <a:r>
              <a:rPr lang="en-US" dirty="0"/>
              <a:t> Consumer </a:t>
            </a:r>
            <a:r>
              <a:rPr lang="he-IL" dirty="0"/>
              <a:t>היה למטה לא יאבדו.</a:t>
            </a:r>
          </a:p>
          <a:p>
            <a:endParaRPr lang="he-IL" dirty="0"/>
          </a:p>
        </p:txBody>
      </p:sp>
      <p:pic>
        <p:nvPicPr>
          <p:cNvPr id="4" name="תמונה 3">
            <a:extLst>
              <a:ext uri="{FF2B5EF4-FFF2-40B4-BE49-F238E27FC236}">
                <a16:creationId xmlns:a16="http://schemas.microsoft.com/office/drawing/2014/main" id="{C3CBCC29-1BB5-4267-B449-F9D4ECAE8B63}"/>
              </a:ext>
            </a:extLst>
          </p:cNvPr>
          <p:cNvPicPr>
            <a:picLocks noChangeAspect="1"/>
          </p:cNvPicPr>
          <p:nvPr/>
        </p:nvPicPr>
        <p:blipFill>
          <a:blip r:embed="rId2"/>
          <a:stretch>
            <a:fillRect/>
          </a:stretch>
        </p:blipFill>
        <p:spPr>
          <a:xfrm>
            <a:off x="218283" y="78856"/>
            <a:ext cx="3633675" cy="917823"/>
          </a:xfrm>
          <a:prstGeom prst="rect">
            <a:avLst/>
          </a:prstGeom>
        </p:spPr>
      </p:pic>
    </p:spTree>
    <p:extLst>
      <p:ext uri="{BB962C8B-B14F-4D97-AF65-F5344CB8AC3E}">
        <p14:creationId xmlns:p14="http://schemas.microsoft.com/office/powerpoint/2010/main" val="543673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5D7CCE3D-1A45-4938-F4C8-2655DA3A1617}"/>
              </a:ext>
            </a:extLst>
          </p:cNvPr>
          <p:cNvSpPr>
            <a:spLocks noGrp="1"/>
          </p:cNvSpPr>
          <p:nvPr>
            <p:ph idx="1"/>
          </p:nvPr>
        </p:nvSpPr>
        <p:spPr>
          <a:xfrm>
            <a:off x="838200" y="1078493"/>
            <a:ext cx="10515600" cy="4943166"/>
          </a:xfrm>
        </p:spPr>
        <p:txBody>
          <a:bodyPr>
            <a:normAutofit lnSpcReduction="10000"/>
          </a:bodyPr>
          <a:lstStyle/>
          <a:p>
            <a:r>
              <a:rPr lang="he-IL" b="1" dirty="0"/>
              <a:t>השימוש ב-</a:t>
            </a:r>
            <a:r>
              <a:rPr lang="en-US" b="1" dirty="0"/>
              <a:t> Kafka </a:t>
            </a:r>
            <a:r>
              <a:rPr lang="he-IL" b="1" dirty="0"/>
              <a:t>בפרויקט :</a:t>
            </a:r>
          </a:p>
          <a:p>
            <a:r>
              <a:rPr lang="he-IL" sz="2600" b="1" dirty="0"/>
              <a:t>הארכיטקטורה של המערכת:</a:t>
            </a:r>
            <a:endParaRPr lang="he-IL" sz="2600" dirty="0"/>
          </a:p>
          <a:p>
            <a:pPr>
              <a:buFont typeface="Arial" panose="020B0604020202020204" pitchFamily="34" charset="0"/>
              <a:buChar char="•"/>
            </a:pPr>
            <a:r>
              <a:rPr lang="en-US" b="1" dirty="0"/>
              <a:t>Producer Service:</a:t>
            </a:r>
            <a:r>
              <a:rPr lang="en-US" dirty="0"/>
              <a:t> </a:t>
            </a:r>
            <a:r>
              <a:rPr lang="he-IL" dirty="0"/>
              <a:t> -</a:t>
            </a:r>
            <a:r>
              <a:rPr lang="en-US" dirty="0"/>
              <a:t>scheduler-service</a:t>
            </a:r>
            <a:r>
              <a:rPr lang="he-IL" dirty="0"/>
              <a:t> שולח מסרים על תחילת, סיום ושיעורים עתידיים.</a:t>
            </a:r>
          </a:p>
          <a:p>
            <a:pPr>
              <a:buFont typeface="Arial" panose="020B0604020202020204" pitchFamily="34" charset="0"/>
              <a:buChar char="•"/>
            </a:pPr>
            <a:r>
              <a:rPr lang="en-US" b="1" dirty="0"/>
              <a:t>-Attendance service - Consumer Service:</a:t>
            </a:r>
            <a:r>
              <a:rPr lang="en-US" dirty="0"/>
              <a:t> </a:t>
            </a:r>
            <a:r>
              <a:rPr lang="he-IL" dirty="0"/>
              <a:t>מאזין למסרים ומתפעל בהתאם.</a:t>
            </a:r>
          </a:p>
          <a:p>
            <a:pPr>
              <a:buFont typeface="Arial" panose="020B0604020202020204" pitchFamily="34" charset="0"/>
              <a:buChar char="•"/>
            </a:pPr>
            <a:r>
              <a:rPr lang="en-US" b="1" dirty="0"/>
              <a:t>Angular </a:t>
            </a:r>
            <a:r>
              <a:rPr lang="en-US" b="1" dirty="0" err="1"/>
              <a:t>WebSocketService</a:t>
            </a:r>
            <a:r>
              <a:rPr lang="en-US" b="1" dirty="0"/>
              <a:t>:</a:t>
            </a:r>
            <a:r>
              <a:rPr lang="en-US" dirty="0"/>
              <a:t> </a:t>
            </a:r>
            <a:r>
              <a:rPr lang="he-IL" dirty="0"/>
              <a:t> -מאזין להודעות מה </a:t>
            </a:r>
            <a:r>
              <a:rPr lang="en-US" dirty="0"/>
              <a:t>consumer</a:t>
            </a:r>
            <a:r>
              <a:rPr lang="he-IL" dirty="0"/>
              <a:t> </a:t>
            </a:r>
            <a:r>
              <a:rPr lang="he-IL" dirty="0" err="1"/>
              <a:t>וקומפוננטות</a:t>
            </a:r>
            <a:r>
              <a:rPr lang="he-IL" dirty="0"/>
              <a:t> </a:t>
            </a:r>
            <a:r>
              <a:rPr lang="en-US" dirty="0"/>
              <a:t>current-classes &amp; future-classes</a:t>
            </a:r>
            <a:r>
              <a:rPr lang="he-IL" dirty="0"/>
              <a:t> מציגות את השיעורים בזמן אמת ע"י שימוש בנתונים מה</a:t>
            </a:r>
            <a:r>
              <a:rPr lang="en-US" dirty="0" err="1"/>
              <a:t>webSocketService</a:t>
            </a:r>
            <a:r>
              <a:rPr lang="en-US" dirty="0"/>
              <a:t>-</a:t>
            </a:r>
            <a:r>
              <a:rPr lang="he-IL" dirty="0"/>
              <a:t>.</a:t>
            </a:r>
          </a:p>
          <a:p>
            <a:r>
              <a:rPr lang="he-IL" sz="2600" b="1" dirty="0"/>
              <a:t>איך </a:t>
            </a:r>
            <a:r>
              <a:rPr lang="en-US" sz="2600" b="1" dirty="0"/>
              <a:t>Kafka </a:t>
            </a:r>
            <a:r>
              <a:rPr lang="he-IL" sz="2600" b="1" dirty="0"/>
              <a:t> משתלב בפרויקט</a:t>
            </a:r>
            <a:r>
              <a:rPr lang="he-IL" b="1" dirty="0"/>
              <a:t>:</a:t>
            </a:r>
            <a:endParaRPr lang="he-IL" dirty="0"/>
          </a:p>
          <a:p>
            <a:pPr>
              <a:buFont typeface="Arial" panose="020B0604020202020204" pitchFamily="34" charset="0"/>
              <a:buChar char="•"/>
            </a:pPr>
            <a:r>
              <a:rPr lang="en-US" sz="2400" dirty="0"/>
              <a:t> Kafka </a:t>
            </a:r>
            <a:r>
              <a:rPr lang="he-IL" sz="2400" dirty="0"/>
              <a:t>משמש כמתווך הודעות בין המיקרו סרוויסים השונים.</a:t>
            </a:r>
          </a:p>
          <a:p>
            <a:endParaRPr lang="he-IL" dirty="0"/>
          </a:p>
        </p:txBody>
      </p:sp>
      <p:pic>
        <p:nvPicPr>
          <p:cNvPr id="4" name="תמונה 3">
            <a:extLst>
              <a:ext uri="{FF2B5EF4-FFF2-40B4-BE49-F238E27FC236}">
                <a16:creationId xmlns:a16="http://schemas.microsoft.com/office/drawing/2014/main" id="{6DF6E9C0-EC43-4455-964B-5884FD331338}"/>
              </a:ext>
            </a:extLst>
          </p:cNvPr>
          <p:cNvPicPr>
            <a:picLocks noChangeAspect="1"/>
          </p:cNvPicPr>
          <p:nvPr/>
        </p:nvPicPr>
        <p:blipFill>
          <a:blip r:embed="rId2"/>
          <a:stretch>
            <a:fillRect/>
          </a:stretch>
        </p:blipFill>
        <p:spPr>
          <a:xfrm>
            <a:off x="218283" y="78856"/>
            <a:ext cx="3633675" cy="917823"/>
          </a:xfrm>
          <a:prstGeom prst="rect">
            <a:avLst/>
          </a:prstGeom>
        </p:spPr>
      </p:pic>
    </p:spTree>
    <p:extLst>
      <p:ext uri="{BB962C8B-B14F-4D97-AF65-F5344CB8AC3E}">
        <p14:creationId xmlns:p14="http://schemas.microsoft.com/office/powerpoint/2010/main" val="3558022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A257FD8-E009-EFC6-9E0D-76D2BEFEFFB7}"/>
              </a:ext>
            </a:extLst>
          </p:cNvPr>
          <p:cNvSpPr>
            <a:spLocks noGrp="1"/>
          </p:cNvSpPr>
          <p:nvPr>
            <p:ph idx="1"/>
          </p:nvPr>
        </p:nvSpPr>
        <p:spPr>
          <a:xfrm>
            <a:off x="838200" y="1100796"/>
            <a:ext cx="10515600" cy="4564024"/>
          </a:xfrm>
        </p:spPr>
        <p:txBody>
          <a:bodyPr>
            <a:normAutofit/>
          </a:bodyPr>
          <a:lstStyle/>
          <a:p>
            <a:pPr marL="0" indent="0">
              <a:buNone/>
            </a:pPr>
            <a:r>
              <a:rPr lang="he-IL" b="1" dirty="0"/>
              <a:t>סיכום:</a:t>
            </a:r>
          </a:p>
          <a:p>
            <a:r>
              <a:rPr lang="he-IL" b="1" dirty="0"/>
              <a:t>היתרונות של </a:t>
            </a:r>
            <a:r>
              <a:rPr lang="en-US" b="1" dirty="0"/>
              <a:t>Kafka </a:t>
            </a:r>
            <a:r>
              <a:rPr lang="he-IL" b="1" dirty="0"/>
              <a:t> בפרויקט שלי:</a:t>
            </a:r>
            <a:endParaRPr lang="he-IL" dirty="0"/>
          </a:p>
          <a:p>
            <a:pPr>
              <a:buFont typeface="Arial" panose="020B0604020202020204" pitchFamily="34" charset="0"/>
              <a:buChar char="•"/>
            </a:pPr>
            <a:r>
              <a:rPr lang="he-IL" b="1" dirty="0"/>
              <a:t>זמינות גבוהה והמשכיות עסקית:</a:t>
            </a:r>
            <a:r>
              <a:rPr lang="he-IL" dirty="0"/>
              <a:t> גם במקרה של כשל, </a:t>
            </a:r>
            <a:r>
              <a:rPr lang="en-US" dirty="0"/>
              <a:t>Kafka </a:t>
            </a:r>
            <a:r>
              <a:rPr lang="he-IL" dirty="0"/>
              <a:t> מאפשרת חזרה לפעולה בצורה מהירה.</a:t>
            </a:r>
          </a:p>
          <a:p>
            <a:pPr>
              <a:buFont typeface="Arial" panose="020B0604020202020204" pitchFamily="34" charset="0"/>
              <a:buChar char="•"/>
            </a:pPr>
            <a:r>
              <a:rPr lang="he-IL" b="1" dirty="0"/>
              <a:t>שיפור ביצועים בזמן אמת:</a:t>
            </a:r>
            <a:r>
              <a:rPr lang="he-IL" dirty="0"/>
              <a:t> </a:t>
            </a:r>
            <a:r>
              <a:rPr lang="en-US" dirty="0"/>
              <a:t>Kafka </a:t>
            </a:r>
            <a:r>
              <a:rPr lang="he-IL" dirty="0"/>
              <a:t> מאפשרת תגובה מיידית לשינויים והודעות בזמן אמת.</a:t>
            </a:r>
          </a:p>
          <a:p>
            <a:pPr>
              <a:buFont typeface="Arial" panose="020B0604020202020204" pitchFamily="34" charset="0"/>
              <a:buChar char="•"/>
            </a:pPr>
            <a:r>
              <a:rPr lang="he-IL" b="1" dirty="0"/>
              <a:t>פשטות בהרחבה:</a:t>
            </a:r>
            <a:r>
              <a:rPr lang="he-IL" dirty="0"/>
              <a:t> ניתן להוסיף מיקרו סרוויסים נוספים למערכת בקלות רבה.</a:t>
            </a:r>
          </a:p>
          <a:p>
            <a:endParaRPr lang="he-IL" dirty="0"/>
          </a:p>
        </p:txBody>
      </p:sp>
      <p:pic>
        <p:nvPicPr>
          <p:cNvPr id="4" name="תמונה 3">
            <a:extLst>
              <a:ext uri="{FF2B5EF4-FFF2-40B4-BE49-F238E27FC236}">
                <a16:creationId xmlns:a16="http://schemas.microsoft.com/office/drawing/2014/main" id="{F63D03EC-4400-4790-AC30-02752D9FD56C}"/>
              </a:ext>
            </a:extLst>
          </p:cNvPr>
          <p:cNvPicPr>
            <a:picLocks noChangeAspect="1"/>
          </p:cNvPicPr>
          <p:nvPr/>
        </p:nvPicPr>
        <p:blipFill>
          <a:blip r:embed="rId2"/>
          <a:stretch>
            <a:fillRect/>
          </a:stretch>
        </p:blipFill>
        <p:spPr>
          <a:xfrm>
            <a:off x="218283" y="78856"/>
            <a:ext cx="3633675" cy="917823"/>
          </a:xfrm>
          <a:prstGeom prst="rect">
            <a:avLst/>
          </a:prstGeom>
        </p:spPr>
      </p:pic>
    </p:spTree>
    <p:extLst>
      <p:ext uri="{BB962C8B-B14F-4D97-AF65-F5344CB8AC3E}">
        <p14:creationId xmlns:p14="http://schemas.microsoft.com/office/powerpoint/2010/main" val="3716590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EE4FBA-4254-3F6E-4635-EAA81005FC02}"/>
              </a:ext>
            </a:extLst>
          </p:cNvPr>
          <p:cNvSpPr>
            <a:spLocks noGrp="1"/>
          </p:cNvSpPr>
          <p:nvPr>
            <p:ph type="title"/>
          </p:nvPr>
        </p:nvSpPr>
        <p:spPr>
          <a:xfrm>
            <a:off x="57835" y="1149022"/>
            <a:ext cx="12076329" cy="2489587"/>
          </a:xfrm>
        </p:spPr>
        <p:txBody>
          <a:bodyPr>
            <a:normAutofit fontScale="90000"/>
          </a:bodyPr>
          <a:lstStyle/>
          <a:p>
            <a:r>
              <a:rPr lang="he-IL" sz="2800" dirty="0" err="1"/>
              <a:t>נווטתי</a:t>
            </a:r>
            <a:r>
              <a:rPr lang="he-IL" sz="2800" dirty="0"/>
              <a:t> לנתיב ההתקנה של </a:t>
            </a:r>
            <a:r>
              <a:rPr lang="en-US" sz="2800" dirty="0"/>
              <a:t> Kafka </a:t>
            </a:r>
            <a:r>
              <a:rPr lang="he-IL" sz="2800" dirty="0"/>
              <a:t>והפעלתי את </a:t>
            </a:r>
            <a:r>
              <a:rPr lang="en-US" sz="2800" dirty="0"/>
              <a:t> </a:t>
            </a:r>
            <a:r>
              <a:rPr lang="en-US" sz="2800" dirty="0" err="1"/>
              <a:t>ZooKeeper</a:t>
            </a:r>
            <a:r>
              <a:rPr lang="en-US" sz="2800" dirty="0"/>
              <a:t> </a:t>
            </a:r>
            <a:r>
              <a:rPr lang="he-IL" sz="2800" dirty="0"/>
              <a:t>באמצעות הפקודה:</a:t>
            </a:r>
            <a:br>
              <a:rPr lang="he-IL" sz="2800" dirty="0"/>
            </a:br>
            <a:r>
              <a:rPr lang="en-US" sz="2800" dirty="0"/>
              <a:t>zookeeper-server-start.bat ../../config/</a:t>
            </a:r>
            <a:r>
              <a:rPr lang="en-US" sz="2800" dirty="0" err="1"/>
              <a:t>zookeeper.properties</a:t>
            </a:r>
            <a:br>
              <a:rPr lang="en-US" sz="2800" dirty="0"/>
            </a:br>
            <a:r>
              <a:rPr lang="en-US" sz="2800" dirty="0"/>
              <a:t> </a:t>
            </a:r>
            <a:r>
              <a:rPr lang="en-US" sz="2800" dirty="0" err="1"/>
              <a:t>ZooKeeper</a:t>
            </a:r>
            <a:r>
              <a:rPr lang="en-US" sz="2800" dirty="0"/>
              <a:t> </a:t>
            </a:r>
            <a:r>
              <a:rPr lang="he-IL" sz="2800" dirty="0"/>
              <a:t>שימש לניהול קואורדינציה בין מופעי </a:t>
            </a:r>
            <a:r>
              <a:rPr lang="en-US" sz="2800" dirty="0"/>
              <a:t>Kafka </a:t>
            </a:r>
            <a:r>
              <a:rPr lang="he-IL" sz="2800" dirty="0"/>
              <a:t>והבטיח תיאום נכון של תהליכים שונים. </a:t>
            </a:r>
            <a:br>
              <a:rPr lang="he-IL" sz="2800" dirty="0"/>
            </a:br>
            <a:r>
              <a:rPr lang="he-IL" sz="2800" dirty="0"/>
              <a:t>הפעלה של </a:t>
            </a:r>
            <a:r>
              <a:rPr lang="en-US" sz="2800" dirty="0"/>
              <a:t>Kafka</a:t>
            </a:r>
            <a:r>
              <a:rPr lang="he-IL" sz="2800" dirty="0"/>
              <a:t>:</a:t>
            </a:r>
            <a:br>
              <a:rPr lang="he-IL" sz="2800" dirty="0"/>
            </a:br>
            <a:r>
              <a:rPr lang="en-US" sz="2800" dirty="0"/>
              <a:t>kafka-server-start.bat ../../config/</a:t>
            </a:r>
            <a:r>
              <a:rPr lang="en-US" sz="2800" dirty="0" err="1"/>
              <a:t>server.properties</a:t>
            </a:r>
            <a:br>
              <a:rPr lang="he-IL" sz="2800" dirty="0"/>
            </a:br>
            <a:r>
              <a:rPr lang="en-US" sz="2800" dirty="0"/>
              <a:t>Kafka </a:t>
            </a:r>
            <a:r>
              <a:rPr lang="he-IL" sz="2800" dirty="0"/>
              <a:t>נפתח והתחיל לנהל תורי הודעות מבוזרים, המאפשרים תקשורת בין שירותים שונים. בצילומי המסך שמוצגים ניתן לראות את הפקודות שנרשמו ואת הפלט שהתקבל בעת ההפעלה.</a:t>
            </a:r>
          </a:p>
        </p:txBody>
      </p:sp>
      <p:pic>
        <p:nvPicPr>
          <p:cNvPr id="5" name="מציין מיקום תוכן 4">
            <a:extLst>
              <a:ext uri="{FF2B5EF4-FFF2-40B4-BE49-F238E27FC236}">
                <a16:creationId xmlns:a16="http://schemas.microsoft.com/office/drawing/2014/main" id="{43E4C2EE-6116-82E5-509A-CC6539EE829C}"/>
              </a:ext>
            </a:extLst>
          </p:cNvPr>
          <p:cNvPicPr>
            <a:picLocks noGrp="1" noChangeAspect="1"/>
          </p:cNvPicPr>
          <p:nvPr>
            <p:ph idx="1"/>
          </p:nvPr>
        </p:nvPicPr>
        <p:blipFill>
          <a:blip r:embed="rId2"/>
          <a:stretch>
            <a:fillRect/>
          </a:stretch>
        </p:blipFill>
        <p:spPr>
          <a:xfrm>
            <a:off x="115669" y="4029223"/>
            <a:ext cx="5664379" cy="2695758"/>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6373097E-09D4-4165-25D1-AF2913120DB4}"/>
              </a:ext>
            </a:extLst>
          </p:cNvPr>
          <p:cNvPicPr>
            <a:picLocks noChangeAspect="1"/>
          </p:cNvPicPr>
          <p:nvPr/>
        </p:nvPicPr>
        <p:blipFill>
          <a:blip r:embed="rId3"/>
          <a:stretch>
            <a:fillRect/>
          </a:stretch>
        </p:blipFill>
        <p:spPr>
          <a:xfrm>
            <a:off x="5936511" y="3672127"/>
            <a:ext cx="6139818" cy="3052854"/>
          </a:xfrm>
          <a:prstGeom prst="rect">
            <a:avLst/>
          </a:prstGeom>
          <a:ln>
            <a:noFill/>
          </a:ln>
          <a:effectLst>
            <a:outerShdw blurRad="292100" dist="139700" dir="2700000" algn="tl" rotWithShape="0">
              <a:srgbClr val="333333">
                <a:alpha val="65000"/>
              </a:srgbClr>
            </a:outerShdw>
          </a:effectLst>
        </p:spPr>
      </p:pic>
      <p:sp>
        <p:nvSpPr>
          <p:cNvPr id="10" name="תיבת טקסט 9">
            <a:extLst>
              <a:ext uri="{FF2B5EF4-FFF2-40B4-BE49-F238E27FC236}">
                <a16:creationId xmlns:a16="http://schemas.microsoft.com/office/drawing/2014/main" id="{4E17FCAC-E9A0-C399-3E6B-8FE35E7540CE}"/>
              </a:ext>
            </a:extLst>
          </p:cNvPr>
          <p:cNvSpPr txBox="1"/>
          <p:nvPr/>
        </p:nvSpPr>
        <p:spPr>
          <a:xfrm>
            <a:off x="2062976" y="401444"/>
            <a:ext cx="8508380" cy="646331"/>
          </a:xfrm>
          <a:prstGeom prst="rect">
            <a:avLst/>
          </a:prstGeom>
          <a:noFill/>
        </p:spPr>
        <p:txBody>
          <a:bodyPr wrap="square" rtlCol="1">
            <a:spAutoFit/>
          </a:bodyPr>
          <a:lstStyle/>
          <a:p>
            <a:r>
              <a:rPr lang="he-IL" sz="3600" dirty="0">
                <a:cs typeface="David" panose="020E0502060401010101" pitchFamily="34" charset="-79"/>
              </a:rPr>
              <a:t>הגדרת והפעלה של </a:t>
            </a:r>
            <a:r>
              <a:rPr lang="en-US" sz="3600" dirty="0"/>
              <a:t>Kafka </a:t>
            </a:r>
            <a:r>
              <a:rPr lang="he-IL" sz="3600" dirty="0">
                <a:cs typeface="David" panose="020E0502060401010101" pitchFamily="34" charset="-79"/>
              </a:rPr>
              <a:t>ו-</a:t>
            </a:r>
            <a:r>
              <a:rPr lang="en-US" sz="3600" dirty="0" err="1"/>
              <a:t>ZooKeeper</a:t>
            </a:r>
            <a:r>
              <a:rPr lang="en-US" sz="3600" dirty="0"/>
              <a:t> </a:t>
            </a:r>
            <a:endParaRPr lang="he-IL" sz="3600" dirty="0">
              <a:cs typeface="David" panose="020E0502060401010101" pitchFamily="34" charset="-79"/>
            </a:endParaRPr>
          </a:p>
        </p:txBody>
      </p:sp>
      <p:pic>
        <p:nvPicPr>
          <p:cNvPr id="6" name="תמונה 5">
            <a:extLst>
              <a:ext uri="{FF2B5EF4-FFF2-40B4-BE49-F238E27FC236}">
                <a16:creationId xmlns:a16="http://schemas.microsoft.com/office/drawing/2014/main" id="{949F9BEE-11E6-4E3E-BDAF-628DA7EAECA1}"/>
              </a:ext>
            </a:extLst>
          </p:cNvPr>
          <p:cNvPicPr>
            <a:picLocks noChangeAspect="1"/>
          </p:cNvPicPr>
          <p:nvPr/>
        </p:nvPicPr>
        <p:blipFill>
          <a:blip r:embed="rId4"/>
          <a:stretch>
            <a:fillRect/>
          </a:stretch>
        </p:blipFill>
        <p:spPr>
          <a:xfrm>
            <a:off x="218283" y="78856"/>
            <a:ext cx="3347877" cy="917823"/>
          </a:xfrm>
          <a:prstGeom prst="rect">
            <a:avLst/>
          </a:prstGeom>
        </p:spPr>
      </p:pic>
    </p:spTree>
    <p:extLst>
      <p:ext uri="{BB962C8B-B14F-4D97-AF65-F5344CB8AC3E}">
        <p14:creationId xmlns:p14="http://schemas.microsoft.com/office/powerpoint/2010/main" val="200582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A4944C-D0F5-36F2-0AF8-00556C680DBD}"/>
              </a:ext>
            </a:extLst>
          </p:cNvPr>
          <p:cNvSpPr>
            <a:spLocks noGrp="1"/>
          </p:cNvSpPr>
          <p:nvPr>
            <p:ph type="title"/>
          </p:nvPr>
        </p:nvSpPr>
        <p:spPr>
          <a:xfrm>
            <a:off x="1676400" y="112229"/>
            <a:ext cx="10515600" cy="1325563"/>
          </a:xfrm>
        </p:spPr>
        <p:txBody>
          <a:bodyPr/>
          <a:lstStyle/>
          <a:p>
            <a:r>
              <a:rPr lang="en-US" dirty="0" err="1"/>
              <a:t>ClassesSchedulerService</a:t>
            </a:r>
            <a:endParaRPr lang="he-IL" dirty="0"/>
          </a:p>
        </p:txBody>
      </p:sp>
      <p:pic>
        <p:nvPicPr>
          <p:cNvPr id="5" name="מציין מיקום תוכן 4">
            <a:extLst>
              <a:ext uri="{FF2B5EF4-FFF2-40B4-BE49-F238E27FC236}">
                <a16:creationId xmlns:a16="http://schemas.microsoft.com/office/drawing/2014/main" id="{29D949D1-D6B2-0684-BDF7-373F98B05130}"/>
              </a:ext>
            </a:extLst>
          </p:cNvPr>
          <p:cNvPicPr>
            <a:picLocks noGrp="1" noChangeAspect="1"/>
          </p:cNvPicPr>
          <p:nvPr>
            <p:ph idx="1"/>
          </p:nvPr>
        </p:nvPicPr>
        <p:blipFill>
          <a:blip r:embed="rId2"/>
          <a:stretch>
            <a:fillRect/>
          </a:stretch>
        </p:blipFill>
        <p:spPr>
          <a:xfrm>
            <a:off x="416493" y="127669"/>
            <a:ext cx="5679507" cy="4351338"/>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F313A408-7186-925F-2446-92718DD63EB9}"/>
              </a:ext>
            </a:extLst>
          </p:cNvPr>
          <p:cNvSpPr txBox="1"/>
          <p:nvPr/>
        </p:nvSpPr>
        <p:spPr>
          <a:xfrm>
            <a:off x="7738198" y="1521469"/>
            <a:ext cx="3188439" cy="2585323"/>
          </a:xfrm>
          <a:prstGeom prst="rect">
            <a:avLst/>
          </a:prstGeom>
          <a:noFill/>
        </p:spPr>
        <p:txBody>
          <a:bodyPr wrap="square" rtlCol="1">
            <a:spAutoFit/>
          </a:bodyPr>
          <a:lstStyle/>
          <a:p>
            <a:r>
              <a:rPr lang="he-IL" dirty="0">
                <a:cs typeface="David" panose="020E0502060401010101" pitchFamily="34" charset="-79"/>
              </a:rPr>
              <a:t>קטע קוד המנהל תזמון שיעורים ומשתמש ב-</a:t>
            </a:r>
            <a:r>
              <a:rPr lang="en-US" b="1" dirty="0" err="1"/>
              <a:t>RestTemplate</a:t>
            </a:r>
            <a:r>
              <a:rPr lang="en-US" dirty="0"/>
              <a:t> </a:t>
            </a:r>
            <a:r>
              <a:rPr lang="he-IL" dirty="0">
                <a:cs typeface="David" panose="020E0502060401010101" pitchFamily="34" charset="-79"/>
              </a:rPr>
              <a:t>לשליפת נתונים, </a:t>
            </a:r>
            <a:r>
              <a:rPr lang="en-US" b="1" dirty="0" err="1"/>
              <a:t>KafkaProducer</a:t>
            </a:r>
            <a:r>
              <a:rPr lang="en-US" dirty="0"/>
              <a:t> </a:t>
            </a:r>
            <a:r>
              <a:rPr lang="he-IL" dirty="0">
                <a:cs typeface="David" panose="020E0502060401010101" pitchFamily="34" charset="-79"/>
              </a:rPr>
              <a:t>לשליחת הודעות ו-</a:t>
            </a:r>
            <a:r>
              <a:rPr lang="en-US" dirty="0"/>
              <a:t>  </a:t>
            </a:r>
            <a:r>
              <a:rPr lang="en-US" b="1" dirty="0" err="1"/>
              <a:t>TaskScheduler</a:t>
            </a:r>
            <a:r>
              <a:rPr lang="en-US" dirty="0"/>
              <a:t> </a:t>
            </a:r>
            <a:r>
              <a:rPr lang="he-IL" dirty="0">
                <a:cs typeface="David" panose="020E0502060401010101" pitchFamily="34" charset="-79"/>
              </a:rPr>
              <a:t> לתזמון משימות. הוא טוען </a:t>
            </a:r>
            <a:r>
              <a:rPr lang="he-IL" dirty="0" err="1">
                <a:cs typeface="David" panose="020E0502060401010101" pitchFamily="34" charset="-79"/>
              </a:rPr>
              <a:t>קונפיגורציות</a:t>
            </a:r>
            <a:r>
              <a:rPr lang="he-IL" dirty="0">
                <a:cs typeface="David" panose="020E0502060401010101" pitchFamily="34" charset="-79"/>
              </a:rPr>
              <a:t> מהקובץ באמצעות </a:t>
            </a:r>
            <a:r>
              <a:rPr lang="he-IL" b="1" dirty="0">
                <a:cs typeface="David" panose="020E0502060401010101" pitchFamily="34" charset="-79"/>
              </a:rPr>
              <a:t>@</a:t>
            </a:r>
            <a:r>
              <a:rPr lang="en-US" b="1" dirty="0"/>
              <a:t> Value</a:t>
            </a:r>
            <a:r>
              <a:rPr lang="en-US" dirty="0"/>
              <a:t> </a:t>
            </a:r>
            <a:r>
              <a:rPr lang="he-IL" dirty="0">
                <a:cs typeface="David" panose="020E0502060401010101" pitchFamily="34" charset="-79"/>
              </a:rPr>
              <a:t>ומבצע המרה של אובייקטים ל-</a:t>
            </a:r>
            <a:r>
              <a:rPr lang="en-US" dirty="0"/>
              <a:t> JSON </a:t>
            </a:r>
            <a:r>
              <a:rPr lang="he-IL" dirty="0">
                <a:cs typeface="David" panose="020E0502060401010101" pitchFamily="34" charset="-79"/>
              </a:rPr>
              <a:t>עם </a:t>
            </a:r>
            <a:r>
              <a:rPr lang="en-US" b="1" dirty="0" err="1"/>
              <a:t>ObjectMapper</a:t>
            </a:r>
            <a:r>
              <a:rPr lang="he-IL" b="1" dirty="0">
                <a:cs typeface="David" panose="020E0502060401010101" pitchFamily="34" charset="-79"/>
              </a:rPr>
              <a:t>.</a:t>
            </a:r>
            <a:endParaRPr lang="en-US" dirty="0"/>
          </a:p>
          <a:p>
            <a:endParaRPr lang="he-IL" dirty="0">
              <a:cs typeface="David" panose="020E0502060401010101" pitchFamily="34" charset="-79"/>
            </a:endParaRPr>
          </a:p>
        </p:txBody>
      </p:sp>
      <p:pic>
        <p:nvPicPr>
          <p:cNvPr id="10" name="תמונה 9">
            <a:extLst>
              <a:ext uri="{FF2B5EF4-FFF2-40B4-BE49-F238E27FC236}">
                <a16:creationId xmlns:a16="http://schemas.microsoft.com/office/drawing/2014/main" id="{61F1D825-B072-7D23-BBD2-43DAF35DDD1C}"/>
              </a:ext>
            </a:extLst>
          </p:cNvPr>
          <p:cNvPicPr>
            <a:picLocks noChangeAspect="1"/>
          </p:cNvPicPr>
          <p:nvPr/>
        </p:nvPicPr>
        <p:blipFill>
          <a:blip r:embed="rId3"/>
          <a:stretch>
            <a:fillRect/>
          </a:stretch>
        </p:blipFill>
        <p:spPr>
          <a:xfrm>
            <a:off x="5154190" y="4716463"/>
            <a:ext cx="5772447" cy="1187511"/>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255D8C73-7D38-4AD7-92D3-1881E163280C}"/>
              </a:ext>
            </a:extLst>
          </p:cNvPr>
          <p:cNvPicPr>
            <a:picLocks noChangeAspect="1"/>
          </p:cNvPicPr>
          <p:nvPr/>
        </p:nvPicPr>
        <p:blipFill>
          <a:blip r:embed="rId4"/>
          <a:stretch>
            <a:fillRect/>
          </a:stretch>
        </p:blipFill>
        <p:spPr>
          <a:xfrm>
            <a:off x="416493" y="5445062"/>
            <a:ext cx="3633675" cy="917823"/>
          </a:xfrm>
          <a:prstGeom prst="rect">
            <a:avLst/>
          </a:prstGeom>
        </p:spPr>
      </p:pic>
    </p:spTree>
    <p:extLst>
      <p:ext uri="{BB962C8B-B14F-4D97-AF65-F5344CB8AC3E}">
        <p14:creationId xmlns:p14="http://schemas.microsoft.com/office/powerpoint/2010/main" val="375073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371063-A152-E966-A0EC-E34959606910}"/>
              </a:ext>
            </a:extLst>
          </p:cNvPr>
          <p:cNvSpPr>
            <a:spLocks noGrp="1"/>
          </p:cNvSpPr>
          <p:nvPr>
            <p:ph type="title"/>
          </p:nvPr>
        </p:nvSpPr>
        <p:spPr/>
        <p:txBody>
          <a:bodyPr/>
          <a:lstStyle/>
          <a:p>
            <a:pPr algn="ctr"/>
            <a:r>
              <a:rPr lang="iw-IL" sz="4400" b="0" i="0" u="none" strike="noStrike" cap="none" dirty="0">
                <a:solidFill>
                  <a:srgbClr val="F73B83"/>
                </a:solidFill>
                <a:latin typeface="David" panose="020E0502060401010101" pitchFamily="34" charset="-79"/>
                <a:ea typeface="Arial"/>
                <a:cs typeface="David" panose="020E0502060401010101" pitchFamily="34" charset="-79"/>
                <a:sym typeface="Arial"/>
              </a:rPr>
              <a:t>חברת Diversitek</a:t>
            </a:r>
            <a:endParaRPr lang="he-IL" dirty="0">
              <a:solidFill>
                <a:srgbClr val="F73B83"/>
              </a:solidFill>
            </a:endParaRPr>
          </a:p>
        </p:txBody>
      </p:sp>
      <p:sp>
        <p:nvSpPr>
          <p:cNvPr id="3" name="מציין מיקום תוכן 2">
            <a:extLst>
              <a:ext uri="{FF2B5EF4-FFF2-40B4-BE49-F238E27FC236}">
                <a16:creationId xmlns:a16="http://schemas.microsoft.com/office/drawing/2014/main" id="{A5D41447-FF47-6259-8C54-DE4F45230E0E}"/>
              </a:ext>
            </a:extLst>
          </p:cNvPr>
          <p:cNvSpPr>
            <a:spLocks noGrp="1"/>
          </p:cNvSpPr>
          <p:nvPr>
            <p:ph idx="1"/>
          </p:nvPr>
        </p:nvSpPr>
        <p:spPr>
          <a:xfrm>
            <a:off x="838200" y="1276350"/>
            <a:ext cx="11106873" cy="5216525"/>
          </a:xfrm>
        </p:spPr>
        <p:txBody>
          <a:bodyPr>
            <a:normAutofit lnSpcReduction="10000"/>
          </a:bodyPr>
          <a:lstStyle/>
          <a:p>
            <a:pPr marL="0" lvl="0" indent="0" algn="r" rtl="1">
              <a:lnSpc>
                <a:spcPct val="115000"/>
              </a:lnSpc>
              <a:spcBef>
                <a:spcPts val="1200"/>
              </a:spcBef>
              <a:spcAft>
                <a:spcPts val="0"/>
              </a:spcAft>
              <a:buNone/>
            </a:pPr>
            <a:r>
              <a:rPr lang="iw-IL" sz="1400" b="1" u="sng" dirty="0">
                <a:solidFill>
                  <a:srgbClr val="000000"/>
                </a:solidFill>
                <a:latin typeface="David" panose="020E0502060401010101" pitchFamily="34" charset="-79"/>
                <a:ea typeface="Arial"/>
                <a:cs typeface="David" panose="020E0502060401010101" pitchFamily="34" charset="-79"/>
                <a:sym typeface="Arial"/>
              </a:rPr>
              <a:t>שם החברה</a:t>
            </a:r>
            <a:r>
              <a:rPr lang="he-IL" sz="1400" b="1" u="sng" dirty="0">
                <a:solidFill>
                  <a:srgbClr val="000000"/>
                </a:solidFill>
                <a:latin typeface="David" panose="020E0502060401010101" pitchFamily="34" charset="-79"/>
                <a:ea typeface="Arial"/>
                <a:cs typeface="David" panose="020E0502060401010101" pitchFamily="34" charset="-79"/>
                <a:sym typeface="Arial"/>
              </a:rPr>
              <a:t> :</a:t>
            </a:r>
            <a:r>
              <a:rPr lang="iw-IL" sz="1400" dirty="0">
                <a:solidFill>
                  <a:srgbClr val="000000"/>
                </a:solidFill>
                <a:latin typeface="David" panose="020E0502060401010101" pitchFamily="34" charset="-79"/>
                <a:ea typeface="Arial"/>
                <a:cs typeface="David" panose="020E0502060401010101" pitchFamily="34" charset="-79"/>
                <a:sym typeface="Arial"/>
              </a:rPr>
              <a:t> דייברסיטק טכנולוגיה</a:t>
            </a:r>
          </a:p>
          <a:p>
            <a:pPr marL="0" lvl="0" indent="0" algn="r" rtl="1">
              <a:lnSpc>
                <a:spcPct val="115000"/>
              </a:lnSpc>
              <a:spcBef>
                <a:spcPts val="1200"/>
              </a:spcBef>
              <a:spcAft>
                <a:spcPts val="0"/>
              </a:spcAft>
              <a:buNone/>
            </a:pPr>
            <a:r>
              <a:rPr lang="iw-IL" sz="1400" b="1" u="sng" dirty="0">
                <a:solidFill>
                  <a:srgbClr val="000000"/>
                </a:solidFill>
                <a:latin typeface="David" panose="020E0502060401010101" pitchFamily="34" charset="-79"/>
                <a:ea typeface="Arial"/>
                <a:cs typeface="David" panose="020E0502060401010101" pitchFamily="34" charset="-79"/>
                <a:sym typeface="Arial"/>
              </a:rPr>
              <a:t>תחום עיסוק:</a:t>
            </a:r>
            <a:br>
              <a:rPr lang="iw-IL" sz="1400" b="1" u="sng"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דייברסיטק טכנולוגיה הינו בית תוכנה המספק פתרונות טכנולוגיים מגוונים ללקוחות קצה, ביניהם עסקים קטנים ובינוניים.</a:t>
            </a:r>
          </a:p>
          <a:p>
            <a:pPr marL="0" lvl="0" indent="0" algn="r" rtl="1">
              <a:lnSpc>
                <a:spcPct val="115000"/>
              </a:lnSpc>
              <a:spcBef>
                <a:spcPts val="1200"/>
              </a:spcBef>
              <a:spcAft>
                <a:spcPts val="0"/>
              </a:spcAft>
              <a:buNone/>
            </a:pPr>
            <a:r>
              <a:rPr lang="iw-IL" sz="1400" b="1" u="sng" dirty="0">
                <a:solidFill>
                  <a:srgbClr val="000000"/>
                </a:solidFill>
                <a:latin typeface="David" panose="020E0502060401010101" pitchFamily="34" charset="-79"/>
                <a:ea typeface="Arial"/>
                <a:cs typeface="David" panose="020E0502060401010101" pitchFamily="34" charset="-79"/>
                <a:sym typeface="Arial"/>
              </a:rPr>
              <a:t>מוצרים ושירותים:</a:t>
            </a:r>
            <a:br>
              <a:rPr lang="iw-IL" sz="1400" b="1" u="sng"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פיתוח תוכנות לניהול לידים ולקוחות, </a:t>
            </a:r>
            <a:br>
              <a:rPr lang="en-US" sz="1400"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בניית אתרי תדמית משוכללים, </a:t>
            </a:r>
            <a:br>
              <a:rPr lang="en-US" sz="1400"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פתרונות מותאמים אישית לפי דרישות הלקוח, </a:t>
            </a:r>
            <a:br>
              <a:rPr lang="en-US" sz="1400"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שירותי תמיכה טכנית והטמעה</a:t>
            </a:r>
          </a:p>
          <a:p>
            <a:pPr marL="0" lvl="0" indent="0" algn="r" rtl="1">
              <a:lnSpc>
                <a:spcPct val="115000"/>
              </a:lnSpc>
              <a:spcBef>
                <a:spcPts val="1200"/>
              </a:spcBef>
              <a:spcAft>
                <a:spcPts val="0"/>
              </a:spcAft>
              <a:buNone/>
            </a:pPr>
            <a:r>
              <a:rPr lang="iw-IL" sz="1400" b="1" u="sng" dirty="0">
                <a:solidFill>
                  <a:srgbClr val="000000"/>
                </a:solidFill>
                <a:latin typeface="David" panose="020E0502060401010101" pitchFamily="34" charset="-79"/>
                <a:ea typeface="Arial"/>
                <a:cs typeface="David" panose="020E0502060401010101" pitchFamily="34" charset="-79"/>
                <a:sym typeface="Arial"/>
              </a:rPr>
              <a:t>לקוחות החברה:</a:t>
            </a:r>
            <a:br>
              <a:rPr lang="iw-IL" sz="1400" b="1" u="sng"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עסקים קטנים ובינוניים ממגוון תחומים, חברות טכנולוגיה, מוסדות חינוך</a:t>
            </a:r>
          </a:p>
          <a:p>
            <a:pPr marL="0" lvl="0" indent="0" algn="r" rtl="1">
              <a:lnSpc>
                <a:spcPct val="115000"/>
              </a:lnSpc>
              <a:spcBef>
                <a:spcPts val="1200"/>
              </a:spcBef>
              <a:spcAft>
                <a:spcPts val="0"/>
              </a:spcAft>
              <a:buNone/>
            </a:pPr>
            <a:r>
              <a:rPr lang="iw-IL" sz="1400" b="1" u="sng" dirty="0">
                <a:solidFill>
                  <a:srgbClr val="000000"/>
                </a:solidFill>
                <a:latin typeface="David" panose="020E0502060401010101" pitchFamily="34" charset="-79"/>
                <a:ea typeface="Arial"/>
                <a:cs typeface="David" panose="020E0502060401010101" pitchFamily="34" charset="-79"/>
                <a:sym typeface="Arial"/>
              </a:rPr>
              <a:t>מבנה ארגוני:</a:t>
            </a:r>
            <a:br>
              <a:rPr lang="en-US" sz="1400" b="1" u="sng"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מנכ"ל</a:t>
            </a:r>
            <a:r>
              <a:rPr lang="en-US" sz="1400" dirty="0">
                <a:solidFill>
                  <a:srgbClr val="000000"/>
                </a:solidFill>
                <a:latin typeface="David" panose="020E0502060401010101" pitchFamily="34" charset="-79"/>
                <a:ea typeface="Arial"/>
                <a:cs typeface="David" panose="020E0502060401010101" pitchFamily="34" charset="-79"/>
                <a:sym typeface="Arial"/>
              </a:rPr>
              <a:t>: </a:t>
            </a:r>
            <a:r>
              <a:rPr lang="iw-IL" sz="1400" dirty="0">
                <a:solidFill>
                  <a:srgbClr val="000000"/>
                </a:solidFill>
                <a:latin typeface="David" panose="020E0502060401010101" pitchFamily="34" charset="-79"/>
                <a:ea typeface="Arial"/>
                <a:cs typeface="David" panose="020E0502060401010101" pitchFamily="34" charset="-79"/>
                <a:sym typeface="Arial"/>
              </a:rPr>
              <a:t>אביגיל מיכלסון</a:t>
            </a:r>
            <a:br>
              <a:rPr lang="iw-IL" sz="1400" dirty="0">
                <a:solidFill>
                  <a:srgbClr val="000000"/>
                </a:solidFill>
                <a:latin typeface="David" panose="020E0502060401010101" pitchFamily="34" charset="-79"/>
                <a:ea typeface="Arial"/>
                <a:cs typeface="David" panose="020E0502060401010101" pitchFamily="34" charset="-79"/>
                <a:sym typeface="Arial"/>
              </a:rPr>
            </a:br>
            <a:r>
              <a:rPr lang="en-US" sz="1400" dirty="0">
                <a:solidFill>
                  <a:srgbClr val="000000"/>
                </a:solidFill>
                <a:latin typeface="David" panose="020E0502060401010101" pitchFamily="34" charset="-79"/>
                <a:ea typeface="Arial"/>
                <a:cs typeface="David" panose="020E0502060401010101" pitchFamily="34" charset="-79"/>
                <a:sym typeface="Arial"/>
              </a:rPr>
              <a:t>CTO</a:t>
            </a:r>
            <a:r>
              <a:rPr lang="he-IL" sz="1400" dirty="0">
                <a:solidFill>
                  <a:srgbClr val="000000"/>
                </a:solidFill>
                <a:latin typeface="David" panose="020E0502060401010101" pitchFamily="34" charset="-79"/>
                <a:ea typeface="Arial"/>
                <a:cs typeface="David" panose="020E0502060401010101" pitchFamily="34" charset="-79"/>
                <a:sym typeface="Arial"/>
              </a:rPr>
              <a:t>: שוקי גור</a:t>
            </a:r>
            <a:br>
              <a:rPr lang="iw-IL" sz="1400" dirty="0">
                <a:solidFill>
                  <a:srgbClr val="000000"/>
                </a:solidFill>
                <a:latin typeface="David" panose="020E0502060401010101" pitchFamily="34" charset="-79"/>
                <a:ea typeface="Arial"/>
                <a:cs typeface="David" panose="020E0502060401010101" pitchFamily="34" charset="-79"/>
                <a:sym typeface="Arial"/>
              </a:rPr>
            </a:br>
            <a:r>
              <a:rPr lang="en-US" sz="1400" dirty="0">
                <a:solidFill>
                  <a:srgbClr val="000000"/>
                </a:solidFill>
                <a:latin typeface="David" panose="020E0502060401010101" pitchFamily="34" charset="-79"/>
                <a:ea typeface="Arial"/>
                <a:cs typeface="David" panose="020E0502060401010101" pitchFamily="34" charset="-79"/>
                <a:sym typeface="Arial"/>
              </a:rPr>
              <a:t>PMO</a:t>
            </a:r>
            <a:r>
              <a:rPr lang="he-IL" sz="1400" dirty="0">
                <a:solidFill>
                  <a:srgbClr val="000000"/>
                </a:solidFill>
                <a:latin typeface="David" panose="020E0502060401010101" pitchFamily="34" charset="-79"/>
                <a:ea typeface="Arial"/>
                <a:cs typeface="David" panose="020E0502060401010101" pitchFamily="34" charset="-79"/>
                <a:sym typeface="Arial"/>
              </a:rPr>
              <a:t>: חנה ברגמן</a:t>
            </a:r>
            <a:br>
              <a:rPr lang="iw-IL" sz="1400"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צוותי פיתוח ותמיכה</a:t>
            </a:r>
          </a:p>
          <a:p>
            <a:pPr marL="0" lvl="0" indent="0" algn="r" rtl="1">
              <a:lnSpc>
                <a:spcPct val="115000"/>
              </a:lnSpc>
              <a:spcBef>
                <a:spcPts val="1200"/>
              </a:spcBef>
              <a:spcAft>
                <a:spcPts val="0"/>
              </a:spcAft>
              <a:buNone/>
            </a:pPr>
            <a:r>
              <a:rPr lang="iw-IL" sz="1400" dirty="0">
                <a:solidFill>
                  <a:srgbClr val="000000"/>
                </a:solidFill>
                <a:latin typeface="David" panose="020E0502060401010101" pitchFamily="34" charset="-79"/>
                <a:ea typeface="Arial"/>
                <a:cs typeface="David" panose="020E0502060401010101" pitchFamily="34" charset="-79"/>
                <a:sym typeface="Arial"/>
              </a:rPr>
              <a:t> </a:t>
            </a:r>
            <a:r>
              <a:rPr lang="iw-IL" sz="1400" b="1" u="sng" dirty="0">
                <a:solidFill>
                  <a:srgbClr val="000000"/>
                </a:solidFill>
                <a:latin typeface="David" panose="020E0502060401010101" pitchFamily="34" charset="-79"/>
                <a:ea typeface="Arial"/>
                <a:cs typeface="David" panose="020E0502060401010101" pitchFamily="34" charset="-79"/>
                <a:sym typeface="Arial"/>
              </a:rPr>
              <a:t>תיאור תפקיד הסטודנטית בחברה:</a:t>
            </a:r>
            <a:br>
              <a:rPr lang="iw-IL" sz="1400" b="1" u="sng" dirty="0">
                <a:solidFill>
                  <a:srgbClr val="000000"/>
                </a:solidFill>
                <a:latin typeface="David" panose="020E0502060401010101" pitchFamily="34" charset="-79"/>
                <a:ea typeface="Arial"/>
                <a:cs typeface="David" panose="020E0502060401010101" pitchFamily="34" charset="-79"/>
                <a:sym typeface="Arial"/>
              </a:rPr>
            </a:br>
            <a:r>
              <a:rPr lang="iw-IL" sz="1400" dirty="0">
                <a:solidFill>
                  <a:srgbClr val="000000"/>
                </a:solidFill>
                <a:latin typeface="David" panose="020E0502060401010101" pitchFamily="34" charset="-79"/>
                <a:ea typeface="Arial"/>
                <a:cs typeface="David" panose="020E0502060401010101" pitchFamily="34" charset="-79"/>
                <a:sym typeface="Arial"/>
              </a:rPr>
              <a:t>הסטודנטיות בפרקטיקום משתלבות בצוותי הפיתוח של דייברסיטק טכנולוגיה, ועובדות על פרויקטים טכנולוגיים אמיתיים עבור לקוחות החברה. במסגרת הפרקטיקום, הסטודנטיות לוקחות חלק בכל שלבי הפיתוח, החל מהאיפיון והתכנון, דרך הפיתוח והבדיקות, ועד להטמעה ותמיכה טכנית. </a:t>
            </a:r>
          </a:p>
          <a:p>
            <a:pPr marL="0" marR="0" lvl="0" indent="0" algn="r" rtl="1">
              <a:lnSpc>
                <a:spcPct val="100000"/>
              </a:lnSpc>
              <a:spcBef>
                <a:spcPts val="1200"/>
              </a:spcBef>
              <a:spcAft>
                <a:spcPts val="0"/>
              </a:spcAft>
              <a:buClr>
                <a:schemeClr val="lt1"/>
              </a:buClr>
              <a:buSzPts val="1100"/>
              <a:buNone/>
            </a:pPr>
            <a:endParaRPr lang="iw-IL" sz="1200" dirty="0">
              <a:solidFill>
                <a:schemeClr val="lt1"/>
              </a:solidFill>
              <a:latin typeface="David" panose="020E0502060401010101" pitchFamily="34" charset="-79"/>
              <a:ea typeface="Arial"/>
              <a:sym typeface="Arial"/>
            </a:endParaRPr>
          </a:p>
          <a:p>
            <a:endParaRPr lang="he-IL" sz="1400" dirty="0"/>
          </a:p>
        </p:txBody>
      </p:sp>
      <p:pic>
        <p:nvPicPr>
          <p:cNvPr id="4" name="תמונה 3">
            <a:extLst>
              <a:ext uri="{FF2B5EF4-FFF2-40B4-BE49-F238E27FC236}">
                <a16:creationId xmlns:a16="http://schemas.microsoft.com/office/drawing/2014/main" id="{433B2246-F91B-4C9C-AA2E-999FC28EAC3D}"/>
              </a:ext>
            </a:extLst>
          </p:cNvPr>
          <p:cNvPicPr>
            <a:picLocks noChangeAspect="1"/>
          </p:cNvPicPr>
          <p:nvPr/>
        </p:nvPicPr>
        <p:blipFill>
          <a:blip r:embed="rId2"/>
          <a:stretch>
            <a:fillRect/>
          </a:stretch>
        </p:blipFill>
        <p:spPr>
          <a:xfrm>
            <a:off x="104687" y="126593"/>
            <a:ext cx="3633675" cy="917823"/>
          </a:xfrm>
          <a:prstGeom prst="rect">
            <a:avLst/>
          </a:prstGeom>
        </p:spPr>
      </p:pic>
    </p:spTree>
    <p:extLst>
      <p:ext uri="{BB962C8B-B14F-4D97-AF65-F5344CB8AC3E}">
        <p14:creationId xmlns:p14="http://schemas.microsoft.com/office/powerpoint/2010/main" val="108908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301629-00C3-758F-5BE3-3A1D779C35BA}"/>
              </a:ext>
            </a:extLst>
          </p:cNvPr>
          <p:cNvSpPr>
            <a:spLocks noGrp="1"/>
          </p:cNvSpPr>
          <p:nvPr>
            <p:ph type="title"/>
          </p:nvPr>
        </p:nvSpPr>
        <p:spPr>
          <a:xfrm>
            <a:off x="6679580" y="365125"/>
            <a:ext cx="4640765" cy="660787"/>
          </a:xfrm>
        </p:spPr>
        <p:txBody>
          <a:bodyPr>
            <a:normAutofit fontScale="90000"/>
          </a:bodyPr>
          <a:lstStyle/>
          <a:p>
            <a:r>
              <a:rPr lang="he-IL" b="1" dirty="0"/>
              <a:t>תזמון משימות שיעורים</a:t>
            </a:r>
            <a:br>
              <a:rPr lang="he-IL" dirty="0"/>
            </a:br>
            <a:endParaRPr lang="he-IL" dirty="0"/>
          </a:p>
        </p:txBody>
      </p:sp>
      <p:pic>
        <p:nvPicPr>
          <p:cNvPr id="4" name="מציין מיקום תוכן 3">
            <a:extLst>
              <a:ext uri="{FF2B5EF4-FFF2-40B4-BE49-F238E27FC236}">
                <a16:creationId xmlns:a16="http://schemas.microsoft.com/office/drawing/2014/main" id="{C6CC17C4-DC17-F4B6-F531-14A7F958BAF4}"/>
              </a:ext>
            </a:extLst>
          </p:cNvPr>
          <p:cNvPicPr>
            <a:picLocks noGrp="1" noChangeAspect="1"/>
          </p:cNvPicPr>
          <p:nvPr>
            <p:ph idx="1"/>
          </p:nvPr>
        </p:nvPicPr>
        <p:blipFill>
          <a:blip r:embed="rId2"/>
          <a:stretch>
            <a:fillRect/>
          </a:stretch>
        </p:blipFill>
        <p:spPr>
          <a:xfrm>
            <a:off x="401444" y="2199210"/>
            <a:ext cx="7417181" cy="2654436"/>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F43261A9-2F66-764F-3632-F3A4ADBCFDD5}"/>
              </a:ext>
            </a:extLst>
          </p:cNvPr>
          <p:cNvSpPr txBox="1"/>
          <p:nvPr/>
        </p:nvSpPr>
        <p:spPr>
          <a:xfrm>
            <a:off x="7125629" y="1062321"/>
            <a:ext cx="4705815" cy="1477328"/>
          </a:xfrm>
          <a:prstGeom prst="rect">
            <a:avLst/>
          </a:prstGeom>
          <a:noFill/>
        </p:spPr>
        <p:txBody>
          <a:bodyPr wrap="square" rtlCol="1">
            <a:spAutoFit/>
          </a:bodyPr>
          <a:lstStyle/>
          <a:p>
            <a:r>
              <a:rPr lang="he-IL" dirty="0">
                <a:cs typeface="David" panose="020E0502060401010101" pitchFamily="34" charset="-79"/>
              </a:rPr>
              <a:t>המתודה מופעלת עם אתחול היישום. שולפת את תדירות התזמון ואת השעה ומבצעת תזמון של משימות על פי תדירות (יומית, שבועית או חודשית) באמצעות קריאה לשיטות המתאימות.</a:t>
            </a:r>
            <a:br>
              <a:rPr lang="he-IL" dirty="0">
                <a:cs typeface="David" panose="020E0502060401010101" pitchFamily="34" charset="-79"/>
              </a:rPr>
            </a:br>
            <a:endParaRPr lang="he-IL" dirty="0">
              <a:cs typeface="David" panose="020E0502060401010101" pitchFamily="34" charset="-79"/>
            </a:endParaRPr>
          </a:p>
        </p:txBody>
      </p:sp>
      <p:pic>
        <p:nvPicPr>
          <p:cNvPr id="7" name="תמונה 6">
            <a:extLst>
              <a:ext uri="{FF2B5EF4-FFF2-40B4-BE49-F238E27FC236}">
                <a16:creationId xmlns:a16="http://schemas.microsoft.com/office/drawing/2014/main" id="{D9E1AF0B-6AA6-3B64-451E-113FE9AD0FC6}"/>
              </a:ext>
            </a:extLst>
          </p:cNvPr>
          <p:cNvPicPr>
            <a:picLocks noChangeAspect="1"/>
          </p:cNvPicPr>
          <p:nvPr/>
        </p:nvPicPr>
        <p:blipFill>
          <a:blip r:embed="rId3"/>
          <a:stretch>
            <a:fillRect/>
          </a:stretch>
        </p:blipFill>
        <p:spPr>
          <a:xfrm>
            <a:off x="4110034" y="4995538"/>
            <a:ext cx="7563239" cy="1600282"/>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182E92CD-840F-4CB8-86B1-EAF39292EEE2}"/>
              </a:ext>
            </a:extLst>
          </p:cNvPr>
          <p:cNvPicPr>
            <a:picLocks noChangeAspect="1"/>
          </p:cNvPicPr>
          <p:nvPr/>
        </p:nvPicPr>
        <p:blipFill>
          <a:blip r:embed="rId4"/>
          <a:stretch>
            <a:fillRect/>
          </a:stretch>
        </p:blipFill>
        <p:spPr>
          <a:xfrm>
            <a:off x="218283" y="78856"/>
            <a:ext cx="3633675" cy="917823"/>
          </a:xfrm>
          <a:prstGeom prst="rect">
            <a:avLst/>
          </a:prstGeom>
        </p:spPr>
      </p:pic>
    </p:spTree>
    <p:extLst>
      <p:ext uri="{BB962C8B-B14F-4D97-AF65-F5344CB8AC3E}">
        <p14:creationId xmlns:p14="http://schemas.microsoft.com/office/powerpoint/2010/main" val="362717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7AECB4-19DC-2602-6330-7DE8C20BD7B3}"/>
              </a:ext>
            </a:extLst>
          </p:cNvPr>
          <p:cNvSpPr>
            <a:spLocks noGrp="1"/>
          </p:cNvSpPr>
          <p:nvPr>
            <p:ph type="title"/>
          </p:nvPr>
        </p:nvSpPr>
        <p:spPr>
          <a:xfrm>
            <a:off x="2356701" y="224814"/>
            <a:ext cx="9587061" cy="1287432"/>
          </a:xfrm>
        </p:spPr>
        <p:txBody>
          <a:bodyPr>
            <a:normAutofit/>
          </a:bodyPr>
          <a:lstStyle/>
          <a:p>
            <a:r>
              <a:rPr lang="he-IL" sz="2400" dirty="0"/>
              <a:t>המתודה בונה את הזמן לתזמון מהתאריך הנוכחי והשעה שנמסרה, ולאחר מכן מתזמנת את השיעורים המתאימים על פי הזמן שנבחר באמצעות </a:t>
            </a:r>
            <a:r>
              <a:rPr lang="en-US" sz="2400" b="1" dirty="0" err="1"/>
              <a:t>TaskScheduler</a:t>
            </a:r>
            <a:r>
              <a:rPr lang="en-US" sz="2400" dirty="0"/>
              <a:t>.</a:t>
            </a:r>
            <a:endParaRPr lang="he-IL" sz="2400" dirty="0"/>
          </a:p>
        </p:txBody>
      </p:sp>
      <p:pic>
        <p:nvPicPr>
          <p:cNvPr id="5" name="מציין מיקום תוכן 4">
            <a:extLst>
              <a:ext uri="{FF2B5EF4-FFF2-40B4-BE49-F238E27FC236}">
                <a16:creationId xmlns:a16="http://schemas.microsoft.com/office/drawing/2014/main" id="{5AC6A4AF-BA4A-6AB9-0DA7-AAD0A3532C6F}"/>
              </a:ext>
            </a:extLst>
          </p:cNvPr>
          <p:cNvPicPr>
            <a:picLocks noGrp="1" noChangeAspect="1"/>
          </p:cNvPicPr>
          <p:nvPr>
            <p:ph idx="1"/>
          </p:nvPr>
        </p:nvPicPr>
        <p:blipFill>
          <a:blip r:embed="rId2"/>
          <a:stretch>
            <a:fillRect/>
          </a:stretch>
        </p:blipFill>
        <p:spPr>
          <a:xfrm>
            <a:off x="3450905" y="1232276"/>
            <a:ext cx="5855955" cy="3245103"/>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7555E37F-76D1-6EE7-146C-207C0C8BE01F}"/>
              </a:ext>
            </a:extLst>
          </p:cNvPr>
          <p:cNvPicPr>
            <a:picLocks noChangeAspect="1"/>
          </p:cNvPicPr>
          <p:nvPr/>
        </p:nvPicPr>
        <p:blipFill>
          <a:blip r:embed="rId3"/>
          <a:stretch>
            <a:fillRect/>
          </a:stretch>
        </p:blipFill>
        <p:spPr>
          <a:xfrm>
            <a:off x="8896786" y="4779820"/>
            <a:ext cx="3210372" cy="1836780"/>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EDFB390F-9986-554B-CD98-8E8B19C74EC2}"/>
              </a:ext>
            </a:extLst>
          </p:cNvPr>
          <p:cNvPicPr>
            <a:picLocks noChangeAspect="1"/>
          </p:cNvPicPr>
          <p:nvPr/>
        </p:nvPicPr>
        <p:blipFill>
          <a:blip r:embed="rId4"/>
          <a:stretch>
            <a:fillRect/>
          </a:stretch>
        </p:blipFill>
        <p:spPr>
          <a:xfrm>
            <a:off x="5004145" y="5041719"/>
            <a:ext cx="3829247" cy="1574881"/>
          </a:xfrm>
          <a:prstGeom prst="rect">
            <a:avLst/>
          </a:prstGeom>
          <a:ln>
            <a:noFill/>
          </a:ln>
          <a:effectLst>
            <a:outerShdw blurRad="292100" dist="139700" dir="2700000" algn="tl" rotWithShape="0">
              <a:srgbClr val="333333">
                <a:alpha val="65000"/>
              </a:srgbClr>
            </a:outerShdw>
          </a:effectLst>
        </p:spPr>
      </p:pic>
      <p:pic>
        <p:nvPicPr>
          <p:cNvPr id="15" name="תמונה 14">
            <a:extLst>
              <a:ext uri="{FF2B5EF4-FFF2-40B4-BE49-F238E27FC236}">
                <a16:creationId xmlns:a16="http://schemas.microsoft.com/office/drawing/2014/main" id="{F5C76300-7433-65A6-C4C5-911DB1C87748}"/>
              </a:ext>
            </a:extLst>
          </p:cNvPr>
          <p:cNvPicPr>
            <a:picLocks noChangeAspect="1"/>
          </p:cNvPicPr>
          <p:nvPr/>
        </p:nvPicPr>
        <p:blipFill>
          <a:blip r:embed="rId5"/>
          <a:stretch>
            <a:fillRect/>
          </a:stretch>
        </p:blipFill>
        <p:spPr>
          <a:xfrm>
            <a:off x="84842" y="4855279"/>
            <a:ext cx="4854093" cy="1761321"/>
          </a:xfrm>
          <a:prstGeom prst="rect">
            <a:avLst/>
          </a:prstGeom>
          <a:ln>
            <a:noFill/>
          </a:ln>
          <a:effectLst>
            <a:outerShdw blurRad="292100" dist="139700" dir="2700000" algn="tl" rotWithShape="0">
              <a:srgbClr val="333333">
                <a:alpha val="65000"/>
              </a:srgbClr>
            </a:outerShdw>
          </a:effectLst>
        </p:spPr>
      </p:pic>
      <p:cxnSp>
        <p:nvCxnSpPr>
          <p:cNvPr id="12" name="מחבר חץ ישר 11">
            <a:extLst>
              <a:ext uri="{FF2B5EF4-FFF2-40B4-BE49-F238E27FC236}">
                <a16:creationId xmlns:a16="http://schemas.microsoft.com/office/drawing/2014/main" id="{B7C65CE1-B4F3-40D6-AB57-CA0C1E9E9EFF}"/>
              </a:ext>
            </a:extLst>
          </p:cNvPr>
          <p:cNvCxnSpPr/>
          <p:nvPr/>
        </p:nvCxnSpPr>
        <p:spPr>
          <a:xfrm>
            <a:off x="6378882" y="1512246"/>
            <a:ext cx="3688945" cy="2965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2A774408-D5E4-4169-9BBB-853B20C248B8}"/>
              </a:ext>
            </a:extLst>
          </p:cNvPr>
          <p:cNvCxnSpPr/>
          <p:nvPr/>
        </p:nvCxnSpPr>
        <p:spPr>
          <a:xfrm>
            <a:off x="6096000" y="2705493"/>
            <a:ext cx="0" cy="214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C331249C-25AB-4D4A-ACF9-8C554726767B}"/>
              </a:ext>
            </a:extLst>
          </p:cNvPr>
          <p:cNvCxnSpPr/>
          <p:nvPr/>
        </p:nvCxnSpPr>
        <p:spPr>
          <a:xfrm flipH="1">
            <a:off x="3591612" y="3912124"/>
            <a:ext cx="2017336" cy="791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3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FD30AF-BF84-D8D5-DE09-814AE0E951E0}"/>
              </a:ext>
            </a:extLst>
          </p:cNvPr>
          <p:cNvSpPr>
            <a:spLocks noGrp="1"/>
          </p:cNvSpPr>
          <p:nvPr>
            <p:ph type="title"/>
          </p:nvPr>
        </p:nvSpPr>
        <p:spPr>
          <a:xfrm>
            <a:off x="5843752" y="273269"/>
            <a:ext cx="5510048" cy="599091"/>
          </a:xfrm>
        </p:spPr>
        <p:txBody>
          <a:bodyPr>
            <a:normAutofit fontScale="90000"/>
          </a:bodyPr>
          <a:lstStyle/>
          <a:p>
            <a:r>
              <a:rPr lang="he-IL" b="1" dirty="0"/>
              <a:t>תזמון והודעות של שיעורים</a:t>
            </a:r>
            <a:br>
              <a:rPr lang="he-IL" dirty="0"/>
            </a:br>
            <a:endParaRPr lang="he-IL" dirty="0"/>
          </a:p>
        </p:txBody>
      </p:sp>
      <p:sp>
        <p:nvSpPr>
          <p:cNvPr id="8" name="תיבת טקסט 7">
            <a:extLst>
              <a:ext uri="{FF2B5EF4-FFF2-40B4-BE49-F238E27FC236}">
                <a16:creationId xmlns:a16="http://schemas.microsoft.com/office/drawing/2014/main" id="{04F872C3-D290-015A-3E4F-B5E5AB830962}"/>
              </a:ext>
            </a:extLst>
          </p:cNvPr>
          <p:cNvSpPr txBox="1"/>
          <p:nvPr/>
        </p:nvSpPr>
        <p:spPr>
          <a:xfrm>
            <a:off x="8523889" y="2999171"/>
            <a:ext cx="3436883" cy="1569660"/>
          </a:xfrm>
          <a:prstGeom prst="rect">
            <a:avLst/>
          </a:prstGeom>
          <a:noFill/>
        </p:spPr>
        <p:txBody>
          <a:bodyPr wrap="square" rtlCol="1">
            <a:spAutoFit/>
          </a:bodyPr>
          <a:lstStyle/>
          <a:p>
            <a:r>
              <a:rPr lang="he-IL" sz="2400" dirty="0">
                <a:cs typeface="David" panose="020E0502060401010101" pitchFamily="34" charset="-79"/>
              </a:rPr>
              <a:t>המתודה </a:t>
            </a:r>
            <a:r>
              <a:rPr lang="en-US" sz="2400" dirty="0"/>
              <a:t>  </a:t>
            </a:r>
            <a:r>
              <a:rPr lang="en-US" sz="2400" dirty="0" err="1"/>
              <a:t>notifyFutureLessons</a:t>
            </a:r>
            <a:r>
              <a:rPr lang="en-US" sz="2400" dirty="0"/>
              <a:t> ()  </a:t>
            </a:r>
            <a:r>
              <a:rPr lang="he-IL" sz="2400" dirty="0">
                <a:cs typeface="David" panose="020E0502060401010101" pitchFamily="34" charset="-79"/>
              </a:rPr>
              <a:t>שולחת הודעה דרך </a:t>
            </a:r>
            <a:r>
              <a:rPr lang="en-US" sz="2400" dirty="0"/>
              <a:t>Kafka </a:t>
            </a:r>
            <a:r>
              <a:rPr lang="he-IL" sz="2400" dirty="0">
                <a:cs typeface="David" panose="020E0502060401010101" pitchFamily="34" charset="-79"/>
              </a:rPr>
              <a:t>על שיעור עתידי.</a:t>
            </a:r>
          </a:p>
        </p:txBody>
      </p:sp>
      <p:pic>
        <p:nvPicPr>
          <p:cNvPr id="13" name="תמונה 12">
            <a:extLst>
              <a:ext uri="{FF2B5EF4-FFF2-40B4-BE49-F238E27FC236}">
                <a16:creationId xmlns:a16="http://schemas.microsoft.com/office/drawing/2014/main" id="{9EC05985-9039-4EC4-98D1-914BD228DD7E}"/>
              </a:ext>
            </a:extLst>
          </p:cNvPr>
          <p:cNvPicPr>
            <a:picLocks noChangeAspect="1"/>
          </p:cNvPicPr>
          <p:nvPr/>
        </p:nvPicPr>
        <p:blipFill>
          <a:blip r:embed="rId2"/>
          <a:stretch>
            <a:fillRect/>
          </a:stretch>
        </p:blipFill>
        <p:spPr>
          <a:xfrm>
            <a:off x="231228" y="4406920"/>
            <a:ext cx="8062659" cy="1920406"/>
          </a:xfrm>
          <a:prstGeom prst="rect">
            <a:avLst/>
          </a:prstGeom>
          <a:ln>
            <a:noFill/>
          </a:ln>
          <a:effectLst>
            <a:outerShdw blurRad="292100" dist="139700" dir="2700000" algn="tl" rotWithShape="0">
              <a:srgbClr val="333333">
                <a:alpha val="65000"/>
              </a:srgbClr>
            </a:outerShdw>
          </a:effectLst>
        </p:spPr>
      </p:pic>
      <p:pic>
        <p:nvPicPr>
          <p:cNvPr id="16" name="תמונה 15">
            <a:extLst>
              <a:ext uri="{FF2B5EF4-FFF2-40B4-BE49-F238E27FC236}">
                <a16:creationId xmlns:a16="http://schemas.microsoft.com/office/drawing/2014/main" id="{8EAC37B1-202B-4ECE-99FF-9E62D0492A93}"/>
              </a:ext>
            </a:extLst>
          </p:cNvPr>
          <p:cNvPicPr>
            <a:picLocks noChangeAspect="1"/>
          </p:cNvPicPr>
          <p:nvPr/>
        </p:nvPicPr>
        <p:blipFill>
          <a:blip r:embed="rId3"/>
          <a:stretch>
            <a:fillRect/>
          </a:stretch>
        </p:blipFill>
        <p:spPr>
          <a:xfrm>
            <a:off x="123243" y="1150558"/>
            <a:ext cx="6732753" cy="2209908"/>
          </a:xfrm>
          <a:prstGeom prst="rect">
            <a:avLst/>
          </a:prstGeom>
          <a:ln>
            <a:noFill/>
          </a:ln>
          <a:effectLst>
            <a:outerShdw blurRad="292100" dist="139700" dir="2700000" algn="tl" rotWithShape="0">
              <a:srgbClr val="333333">
                <a:alpha val="65000"/>
              </a:srgbClr>
            </a:outerShdw>
          </a:effectLst>
        </p:spPr>
      </p:pic>
      <p:cxnSp>
        <p:nvCxnSpPr>
          <p:cNvPr id="18" name="מחבר חץ ישר 17">
            <a:extLst>
              <a:ext uri="{FF2B5EF4-FFF2-40B4-BE49-F238E27FC236}">
                <a16:creationId xmlns:a16="http://schemas.microsoft.com/office/drawing/2014/main" id="{3750AC27-3160-4165-AB5A-5E7CF594761F}"/>
              </a:ext>
            </a:extLst>
          </p:cNvPr>
          <p:cNvCxnSpPr/>
          <p:nvPr/>
        </p:nvCxnSpPr>
        <p:spPr>
          <a:xfrm>
            <a:off x="1932495" y="2999171"/>
            <a:ext cx="0" cy="1271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6AA90543-5CE6-4E13-9C15-4998750D01CA}"/>
              </a:ext>
            </a:extLst>
          </p:cNvPr>
          <p:cNvPicPr>
            <a:picLocks noChangeAspect="1"/>
          </p:cNvPicPr>
          <p:nvPr/>
        </p:nvPicPr>
        <p:blipFill>
          <a:blip r:embed="rId4"/>
          <a:stretch>
            <a:fillRect/>
          </a:stretch>
        </p:blipFill>
        <p:spPr>
          <a:xfrm>
            <a:off x="218283" y="78856"/>
            <a:ext cx="3633675" cy="917823"/>
          </a:xfrm>
          <a:prstGeom prst="rect">
            <a:avLst/>
          </a:prstGeom>
        </p:spPr>
      </p:pic>
    </p:spTree>
    <p:extLst>
      <p:ext uri="{BB962C8B-B14F-4D97-AF65-F5344CB8AC3E}">
        <p14:creationId xmlns:p14="http://schemas.microsoft.com/office/powerpoint/2010/main" val="2257876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11476C-E8F6-18F6-4ADE-3617BE73F09C}"/>
              </a:ext>
            </a:extLst>
          </p:cNvPr>
          <p:cNvSpPr>
            <a:spLocks noGrp="1"/>
          </p:cNvSpPr>
          <p:nvPr>
            <p:ph type="title"/>
          </p:nvPr>
        </p:nvSpPr>
        <p:spPr/>
        <p:txBody>
          <a:bodyPr/>
          <a:lstStyle/>
          <a:p>
            <a:r>
              <a:rPr lang="en-US" b="1" dirty="0"/>
              <a:t>Kafka Producer</a:t>
            </a:r>
            <a:br>
              <a:rPr lang="en-US" dirty="0"/>
            </a:br>
            <a:endParaRPr lang="he-IL" dirty="0"/>
          </a:p>
        </p:txBody>
      </p:sp>
      <p:sp>
        <p:nvSpPr>
          <p:cNvPr id="6" name="תיבת טקסט 5">
            <a:extLst>
              <a:ext uri="{FF2B5EF4-FFF2-40B4-BE49-F238E27FC236}">
                <a16:creationId xmlns:a16="http://schemas.microsoft.com/office/drawing/2014/main" id="{24A1E082-5A45-A55C-9DEC-A4154885B07B}"/>
              </a:ext>
            </a:extLst>
          </p:cNvPr>
          <p:cNvSpPr txBox="1"/>
          <p:nvPr/>
        </p:nvSpPr>
        <p:spPr>
          <a:xfrm>
            <a:off x="809297" y="1373681"/>
            <a:ext cx="3237186" cy="3416320"/>
          </a:xfrm>
          <a:prstGeom prst="rect">
            <a:avLst/>
          </a:prstGeom>
          <a:noFill/>
        </p:spPr>
        <p:txBody>
          <a:bodyPr wrap="square" rtlCol="1">
            <a:spAutoFit/>
          </a:bodyPr>
          <a:lstStyle/>
          <a:p>
            <a:r>
              <a:rPr lang="he-IL" sz="2400" dirty="0">
                <a:cs typeface="David" panose="020E0502060401010101" pitchFamily="34" charset="-79"/>
              </a:rPr>
              <a:t>המחלקה </a:t>
            </a:r>
            <a:r>
              <a:rPr lang="en-US" sz="2400" b="1" dirty="0" err="1"/>
              <a:t>KafkaProducer</a:t>
            </a:r>
            <a:r>
              <a:rPr lang="en-US" sz="2400" dirty="0"/>
              <a:t> </a:t>
            </a:r>
            <a:r>
              <a:rPr lang="he-IL" sz="2400" dirty="0">
                <a:cs typeface="David" panose="020E0502060401010101" pitchFamily="34" charset="-79"/>
              </a:rPr>
              <a:t>אחראית לשליחת הודעות ל-</a:t>
            </a:r>
            <a:r>
              <a:rPr lang="en-US" sz="2400" dirty="0"/>
              <a:t>Kafka </a:t>
            </a:r>
            <a:r>
              <a:rPr lang="he-IL" sz="2400" dirty="0">
                <a:cs typeface="David" panose="020E0502060401010101" pitchFamily="34" charset="-79"/>
              </a:rPr>
              <a:t>. היא משתמשת ב-</a:t>
            </a:r>
            <a:r>
              <a:rPr lang="en-US" sz="2400" b="1" dirty="0" err="1"/>
              <a:t>KafkaTemplate</a:t>
            </a:r>
            <a:r>
              <a:rPr lang="en-US" sz="2400" dirty="0"/>
              <a:t> </a:t>
            </a:r>
            <a:r>
              <a:rPr lang="he-IL" sz="2400" dirty="0">
                <a:cs typeface="David" panose="020E0502060401010101" pitchFamily="34" charset="-79"/>
              </a:rPr>
              <a:t>לשליחה לנושאים שונים: התחלת שיעור, סיום שיעור, ושיעורים עתידיים. מתודות ייעודיות שולחות הודעות לנושאים המתאימים.</a:t>
            </a:r>
          </a:p>
        </p:txBody>
      </p:sp>
      <p:pic>
        <p:nvPicPr>
          <p:cNvPr id="7" name="תמונה 6">
            <a:extLst>
              <a:ext uri="{FF2B5EF4-FFF2-40B4-BE49-F238E27FC236}">
                <a16:creationId xmlns:a16="http://schemas.microsoft.com/office/drawing/2014/main" id="{B3948DA7-C5D1-4796-A7FC-33D5DC712E07}"/>
              </a:ext>
            </a:extLst>
          </p:cNvPr>
          <p:cNvPicPr>
            <a:picLocks noChangeAspect="1"/>
          </p:cNvPicPr>
          <p:nvPr/>
        </p:nvPicPr>
        <p:blipFill>
          <a:blip r:embed="rId2"/>
          <a:stretch>
            <a:fillRect/>
          </a:stretch>
        </p:blipFill>
        <p:spPr>
          <a:xfrm>
            <a:off x="5337831" y="1373681"/>
            <a:ext cx="5852667" cy="4884843"/>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B7DFDF1D-2F32-426D-8645-54A6D2428698}"/>
              </a:ext>
            </a:extLst>
          </p:cNvPr>
          <p:cNvPicPr>
            <a:picLocks noChangeAspect="1"/>
          </p:cNvPicPr>
          <p:nvPr/>
        </p:nvPicPr>
        <p:blipFill>
          <a:blip r:embed="rId3"/>
          <a:stretch>
            <a:fillRect/>
          </a:stretch>
        </p:blipFill>
        <p:spPr>
          <a:xfrm>
            <a:off x="218283" y="78856"/>
            <a:ext cx="3633675" cy="917823"/>
          </a:xfrm>
          <a:prstGeom prst="rect">
            <a:avLst/>
          </a:prstGeom>
        </p:spPr>
      </p:pic>
    </p:spTree>
    <p:extLst>
      <p:ext uri="{BB962C8B-B14F-4D97-AF65-F5344CB8AC3E}">
        <p14:creationId xmlns:p14="http://schemas.microsoft.com/office/powerpoint/2010/main" val="3058814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9E69E6E-89C3-B2D1-F569-EF49A53A95BE}"/>
              </a:ext>
            </a:extLst>
          </p:cNvPr>
          <p:cNvSpPr>
            <a:spLocks noGrp="1"/>
          </p:cNvSpPr>
          <p:nvPr>
            <p:ph type="title"/>
          </p:nvPr>
        </p:nvSpPr>
        <p:spPr/>
        <p:txBody>
          <a:bodyPr/>
          <a:lstStyle/>
          <a:p>
            <a:r>
              <a:rPr lang="en-US" dirty="0"/>
              <a:t>configuration</a:t>
            </a:r>
            <a:endParaRPr lang="he-IL" dirty="0"/>
          </a:p>
        </p:txBody>
      </p:sp>
      <p:pic>
        <p:nvPicPr>
          <p:cNvPr id="5" name="מציין מיקום תוכן 4">
            <a:extLst>
              <a:ext uri="{FF2B5EF4-FFF2-40B4-BE49-F238E27FC236}">
                <a16:creationId xmlns:a16="http://schemas.microsoft.com/office/drawing/2014/main" id="{07806B04-0020-8134-DC07-A6E131EF67A3}"/>
              </a:ext>
            </a:extLst>
          </p:cNvPr>
          <p:cNvPicPr>
            <a:picLocks noGrp="1" noChangeAspect="1"/>
          </p:cNvPicPr>
          <p:nvPr>
            <p:ph idx="1"/>
          </p:nvPr>
        </p:nvPicPr>
        <p:blipFill>
          <a:blip r:embed="rId2"/>
          <a:stretch>
            <a:fillRect/>
          </a:stretch>
        </p:blipFill>
        <p:spPr>
          <a:xfrm>
            <a:off x="136786" y="34196"/>
            <a:ext cx="5149918" cy="3069143"/>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0F720C8A-C784-5FD3-5A9B-6F1245C34902}"/>
              </a:ext>
            </a:extLst>
          </p:cNvPr>
          <p:cNvPicPr>
            <a:picLocks noChangeAspect="1"/>
          </p:cNvPicPr>
          <p:nvPr/>
        </p:nvPicPr>
        <p:blipFill>
          <a:blip r:embed="rId3"/>
          <a:stretch>
            <a:fillRect/>
          </a:stretch>
        </p:blipFill>
        <p:spPr>
          <a:xfrm>
            <a:off x="4984862" y="3278305"/>
            <a:ext cx="7207138" cy="3304179"/>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8627A651-599F-9AA5-EF2D-04B441BD63AA}"/>
              </a:ext>
            </a:extLst>
          </p:cNvPr>
          <p:cNvSpPr txBox="1"/>
          <p:nvPr/>
        </p:nvSpPr>
        <p:spPr>
          <a:xfrm>
            <a:off x="-126124" y="3278305"/>
            <a:ext cx="4974200" cy="3170099"/>
          </a:xfrm>
          <a:prstGeom prst="rect">
            <a:avLst/>
          </a:prstGeom>
          <a:noFill/>
        </p:spPr>
        <p:txBody>
          <a:bodyPr wrap="square" rtlCol="1">
            <a:spAutoFit/>
          </a:bodyPr>
          <a:lstStyle/>
          <a:p>
            <a:r>
              <a:rPr lang="he-IL" sz="2000" dirty="0">
                <a:cs typeface="David" panose="020E0502060401010101" pitchFamily="34" charset="-79"/>
              </a:rPr>
              <a:t>המחלקה </a:t>
            </a:r>
            <a:r>
              <a:rPr lang="en-US" sz="2000" dirty="0" err="1"/>
              <a:t>KafkaConfig</a:t>
            </a:r>
            <a:r>
              <a:rPr lang="en-US" sz="2000" dirty="0"/>
              <a:t> </a:t>
            </a:r>
            <a:r>
              <a:rPr lang="he-IL" sz="2000" dirty="0">
                <a:cs typeface="David" panose="020E0502060401010101" pitchFamily="34" charset="-79"/>
              </a:rPr>
              <a:t> </a:t>
            </a:r>
            <a:r>
              <a:rPr lang="he-IL" sz="2000" dirty="0" err="1">
                <a:cs typeface="David" panose="020E0502060401010101" pitchFamily="34" charset="-79"/>
              </a:rPr>
              <a:t>מקנפגת</a:t>
            </a:r>
            <a:r>
              <a:rPr lang="he-IL" sz="2000" dirty="0">
                <a:cs typeface="David" panose="020E0502060401010101" pitchFamily="34" charset="-79"/>
              </a:rPr>
              <a:t> את ה-</a:t>
            </a:r>
            <a:r>
              <a:rPr lang="en-US" sz="2000" dirty="0"/>
              <a:t>Kafka Producer </a:t>
            </a:r>
            <a:r>
              <a:rPr lang="he-IL" sz="2000" dirty="0">
                <a:cs typeface="David" panose="020E0502060401010101" pitchFamily="34" charset="-79"/>
              </a:rPr>
              <a:t> עבור האפליקציה. היא מכילה את הבאים</a:t>
            </a:r>
            <a:r>
              <a:rPr lang="en-US" sz="2000" dirty="0"/>
              <a:t> </a:t>
            </a:r>
            <a:r>
              <a:rPr lang="en-US" sz="2000" dirty="0" err="1"/>
              <a:t>ProducerFactory</a:t>
            </a:r>
            <a:r>
              <a:rPr lang="en-US" sz="2000" dirty="0"/>
              <a:t>: </a:t>
            </a:r>
            <a:r>
              <a:rPr lang="he-IL" sz="2000" dirty="0">
                <a:cs typeface="David" panose="020E0502060401010101" pitchFamily="34" charset="-79"/>
              </a:rPr>
              <a:t>מבנה התצורה ליצירת מפיקים של </a:t>
            </a:r>
            <a:r>
              <a:rPr lang="en-US" sz="2000" dirty="0"/>
              <a:t>Kafka. </a:t>
            </a:r>
            <a:r>
              <a:rPr lang="he-IL" sz="2000" dirty="0">
                <a:cs typeface="David" panose="020E0502060401010101" pitchFamily="34" charset="-79"/>
              </a:rPr>
              <a:t>כאן מוגדרת כתובת ה-</a:t>
            </a:r>
            <a:r>
              <a:rPr lang="en-US" sz="2000" dirty="0"/>
              <a:t>Bootstrap </a:t>
            </a:r>
            <a:r>
              <a:rPr lang="he-IL" sz="2000" dirty="0">
                <a:cs typeface="David" panose="020E0502060401010101" pitchFamily="34" charset="-79"/>
              </a:rPr>
              <a:t> של </a:t>
            </a:r>
            <a:r>
              <a:rPr lang="en-US" sz="2000" dirty="0"/>
              <a:t>Kafka (localhost:9092) </a:t>
            </a:r>
            <a:r>
              <a:rPr lang="he-IL" sz="2000" dirty="0">
                <a:cs typeface="David" panose="020E0502060401010101" pitchFamily="34" charset="-79"/>
              </a:rPr>
              <a:t> וסוגי הסדרות של המפתח והערך, שהם </a:t>
            </a:r>
            <a:r>
              <a:rPr lang="en-US" sz="2000" dirty="0" err="1"/>
              <a:t>StringSerializer.KafkaTemplate</a:t>
            </a:r>
            <a:r>
              <a:rPr lang="en-US" sz="2000" dirty="0"/>
              <a:t>: </a:t>
            </a:r>
            <a:r>
              <a:rPr lang="he-IL" sz="2000" dirty="0">
                <a:cs typeface="David" panose="020E0502060401010101" pitchFamily="34" charset="-79"/>
              </a:rPr>
              <a:t> אובייקט שמשתמש ב-</a:t>
            </a:r>
            <a:r>
              <a:rPr lang="en-US" sz="2000" dirty="0" err="1"/>
              <a:t>ProducerFactory</a:t>
            </a:r>
            <a:r>
              <a:rPr lang="en-US" sz="2000" dirty="0"/>
              <a:t> </a:t>
            </a:r>
            <a:r>
              <a:rPr lang="he-IL" sz="2000" dirty="0">
                <a:cs typeface="David" panose="020E0502060401010101" pitchFamily="34" charset="-79"/>
              </a:rPr>
              <a:t> לצורך שליחת הודעות ל-</a:t>
            </a:r>
            <a:r>
              <a:rPr lang="en-US" sz="2000" dirty="0"/>
              <a:t>Kafka. </a:t>
            </a:r>
            <a:r>
              <a:rPr lang="he-IL" sz="2000" dirty="0">
                <a:cs typeface="David" panose="020E0502060401010101" pitchFamily="34" charset="-79"/>
              </a:rPr>
              <a:t>זה מאפשר לשירותים לשלוח הודעות ל-</a:t>
            </a:r>
            <a:r>
              <a:rPr lang="en-US" sz="2000" dirty="0"/>
              <a:t> topics </a:t>
            </a:r>
            <a:r>
              <a:rPr lang="he-IL" sz="2000" dirty="0">
                <a:cs typeface="David" panose="020E0502060401010101" pitchFamily="34" charset="-79"/>
              </a:rPr>
              <a:t>מוגדרים ב-</a:t>
            </a:r>
            <a:r>
              <a:rPr lang="en-US" sz="2000" dirty="0"/>
              <a:t>Kafka</a:t>
            </a:r>
            <a:endParaRPr lang="he-IL" sz="2000" dirty="0">
              <a:cs typeface="David" panose="020E0502060401010101" pitchFamily="34" charset="-79"/>
            </a:endParaRPr>
          </a:p>
        </p:txBody>
      </p:sp>
    </p:spTree>
    <p:extLst>
      <p:ext uri="{BB962C8B-B14F-4D97-AF65-F5344CB8AC3E}">
        <p14:creationId xmlns:p14="http://schemas.microsoft.com/office/powerpoint/2010/main" val="3679478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FD00CA14-19E2-490E-BA9A-EC94E46BFC3C}"/>
              </a:ext>
            </a:extLst>
          </p:cNvPr>
          <p:cNvSpPr>
            <a:spLocks noGrp="1"/>
          </p:cNvSpPr>
          <p:nvPr>
            <p:ph type="title"/>
          </p:nvPr>
        </p:nvSpPr>
        <p:spPr>
          <a:xfrm>
            <a:off x="838200" y="365125"/>
            <a:ext cx="10515600" cy="1325563"/>
          </a:xfrm>
        </p:spPr>
        <p:txBody>
          <a:bodyPr/>
          <a:lstStyle/>
          <a:p>
            <a:r>
              <a:rPr lang="en-US" b="1" dirty="0"/>
              <a:t>Kafka Consumer</a:t>
            </a:r>
            <a:br>
              <a:rPr lang="en-US" dirty="0"/>
            </a:br>
            <a:endParaRPr lang="he-IL" dirty="0"/>
          </a:p>
        </p:txBody>
      </p:sp>
      <p:pic>
        <p:nvPicPr>
          <p:cNvPr id="5" name="תמונה 4">
            <a:extLst>
              <a:ext uri="{FF2B5EF4-FFF2-40B4-BE49-F238E27FC236}">
                <a16:creationId xmlns:a16="http://schemas.microsoft.com/office/drawing/2014/main" id="{B8A02F2F-5865-4A1C-BAF6-A750F19662DC}"/>
              </a:ext>
            </a:extLst>
          </p:cNvPr>
          <p:cNvPicPr>
            <a:picLocks noChangeAspect="1"/>
          </p:cNvPicPr>
          <p:nvPr/>
        </p:nvPicPr>
        <p:blipFill>
          <a:blip r:embed="rId2"/>
          <a:stretch>
            <a:fillRect/>
          </a:stretch>
        </p:blipFill>
        <p:spPr>
          <a:xfrm>
            <a:off x="5605196" y="1188161"/>
            <a:ext cx="5921253" cy="5121084"/>
          </a:xfrm>
          <a:prstGeom prst="rect">
            <a:avLst/>
          </a:prstGeom>
          <a:ln>
            <a:noFill/>
          </a:ln>
          <a:effectLst>
            <a:outerShdw blurRad="292100" dist="139700" dir="2700000" algn="tl" rotWithShape="0">
              <a:srgbClr val="333333">
                <a:alpha val="65000"/>
              </a:srgbClr>
            </a:outerShdw>
          </a:effectLst>
        </p:spPr>
      </p:pic>
      <p:sp>
        <p:nvSpPr>
          <p:cNvPr id="6" name="תיבת טקסט 5">
            <a:extLst>
              <a:ext uri="{FF2B5EF4-FFF2-40B4-BE49-F238E27FC236}">
                <a16:creationId xmlns:a16="http://schemas.microsoft.com/office/drawing/2014/main" id="{F99E8AC9-3E98-4055-9A05-E4396DCD2B57}"/>
              </a:ext>
            </a:extLst>
          </p:cNvPr>
          <p:cNvSpPr txBox="1"/>
          <p:nvPr/>
        </p:nvSpPr>
        <p:spPr>
          <a:xfrm>
            <a:off x="1406956" y="1229896"/>
            <a:ext cx="3237186" cy="5262979"/>
          </a:xfrm>
          <a:prstGeom prst="rect">
            <a:avLst/>
          </a:prstGeom>
          <a:noFill/>
        </p:spPr>
        <p:txBody>
          <a:bodyPr wrap="square" rtlCol="1">
            <a:spAutoFit/>
          </a:bodyPr>
          <a:lstStyle/>
          <a:p>
            <a:r>
              <a:rPr lang="he-IL" sz="2400" dirty="0">
                <a:cs typeface="David" panose="020E0502060401010101" pitchFamily="34" charset="-79"/>
              </a:rPr>
              <a:t>המחלקה</a:t>
            </a:r>
            <a:br>
              <a:rPr lang="en-US" sz="2400" dirty="0"/>
            </a:br>
            <a:r>
              <a:rPr lang="en-US" sz="2400" dirty="0"/>
              <a:t> </a:t>
            </a:r>
            <a:r>
              <a:rPr lang="en-US" sz="2400" b="1" dirty="0" err="1"/>
              <a:t>KafkaConsumer</a:t>
            </a:r>
            <a:r>
              <a:rPr lang="en-US" sz="2400" dirty="0"/>
              <a:t> </a:t>
            </a:r>
            <a:r>
              <a:rPr lang="he-IL" sz="2400" dirty="0">
                <a:cs typeface="David" panose="020E0502060401010101" pitchFamily="34" charset="-79"/>
              </a:rPr>
              <a:t>מאזינה להודעות מ-</a:t>
            </a:r>
            <a:r>
              <a:rPr lang="en-US" sz="2400" dirty="0"/>
              <a:t>Kafka </a:t>
            </a:r>
            <a:r>
              <a:rPr lang="he-IL" sz="2400" dirty="0">
                <a:cs typeface="David" panose="020E0502060401010101" pitchFamily="34" charset="-79"/>
              </a:rPr>
              <a:t>. היא משתמשת ב-</a:t>
            </a:r>
            <a:endParaRPr lang="en-US" sz="2400" dirty="0"/>
          </a:p>
          <a:p>
            <a:r>
              <a:rPr lang="en-US" sz="2400" dirty="0" err="1"/>
              <a:t>SimpMessagingTemlate</a:t>
            </a:r>
            <a:br>
              <a:rPr lang="en-US" sz="2400" dirty="0"/>
            </a:br>
            <a:r>
              <a:rPr lang="he-IL" sz="2400" dirty="0">
                <a:cs typeface="David" panose="020E0502060401010101" pitchFamily="34" charset="-79"/>
              </a:rPr>
              <a:t>שמאפשרת לשלוח הודעות ללקוחות דרך </a:t>
            </a:r>
            <a:r>
              <a:rPr lang="en-US" sz="2400" dirty="0"/>
              <a:t>WebSocket.</a:t>
            </a:r>
            <a:br>
              <a:rPr lang="en-US" sz="2400" dirty="0"/>
            </a:br>
            <a:r>
              <a:rPr lang="he-IL" sz="2400" dirty="0">
                <a:cs typeface="David" panose="020E0502060401010101" pitchFamily="34" charset="-79"/>
              </a:rPr>
              <a:t>הפונקציות השונות מטפלות בהודעות מקטגוריות שונות(התחלת שיעור, סיום שיעור, ושיעורים</a:t>
            </a:r>
            <a:r>
              <a:rPr lang="en-US" sz="2400" dirty="0"/>
              <a:t> </a:t>
            </a:r>
            <a:r>
              <a:rPr lang="he-IL" sz="2400" dirty="0">
                <a:cs typeface="David" panose="020E0502060401010101" pitchFamily="34" charset="-79"/>
              </a:rPr>
              <a:t>עתידיים)</a:t>
            </a:r>
            <a:br>
              <a:rPr lang="en-US" sz="2400" dirty="0"/>
            </a:br>
            <a:r>
              <a:rPr lang="he-IL" sz="2400" dirty="0">
                <a:cs typeface="David" panose="020E0502060401010101" pitchFamily="34" charset="-79"/>
              </a:rPr>
              <a:t>ושולחות את ההודעות לכתובות </a:t>
            </a:r>
            <a:r>
              <a:rPr lang="en-US" sz="2400" dirty="0"/>
              <a:t>       WebSocket </a:t>
            </a:r>
            <a:r>
              <a:rPr lang="he-IL" sz="2400" dirty="0">
                <a:cs typeface="David" panose="020E0502060401010101" pitchFamily="34" charset="-79"/>
              </a:rPr>
              <a:t> המתאימות..</a:t>
            </a:r>
          </a:p>
        </p:txBody>
      </p:sp>
      <p:pic>
        <p:nvPicPr>
          <p:cNvPr id="7" name="תמונה 6">
            <a:extLst>
              <a:ext uri="{FF2B5EF4-FFF2-40B4-BE49-F238E27FC236}">
                <a16:creationId xmlns:a16="http://schemas.microsoft.com/office/drawing/2014/main" id="{5C6E2EDE-B2FE-43AB-9B81-687B9D36A39F}"/>
              </a:ext>
            </a:extLst>
          </p:cNvPr>
          <p:cNvPicPr>
            <a:picLocks noChangeAspect="1"/>
          </p:cNvPicPr>
          <p:nvPr/>
        </p:nvPicPr>
        <p:blipFill>
          <a:blip r:embed="rId3"/>
          <a:stretch>
            <a:fillRect/>
          </a:stretch>
        </p:blipFill>
        <p:spPr>
          <a:xfrm>
            <a:off x="167483" y="0"/>
            <a:ext cx="3633675" cy="917823"/>
          </a:xfrm>
          <a:prstGeom prst="rect">
            <a:avLst/>
          </a:prstGeom>
        </p:spPr>
      </p:pic>
    </p:spTree>
    <p:extLst>
      <p:ext uri="{BB962C8B-B14F-4D97-AF65-F5344CB8AC3E}">
        <p14:creationId xmlns:p14="http://schemas.microsoft.com/office/powerpoint/2010/main" val="1346172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063173BC-E999-4B60-B373-19471D701BD2}"/>
              </a:ext>
            </a:extLst>
          </p:cNvPr>
          <p:cNvPicPr>
            <a:picLocks noChangeAspect="1"/>
          </p:cNvPicPr>
          <p:nvPr/>
        </p:nvPicPr>
        <p:blipFill>
          <a:blip r:embed="rId2"/>
          <a:stretch>
            <a:fillRect/>
          </a:stretch>
        </p:blipFill>
        <p:spPr>
          <a:xfrm>
            <a:off x="324696" y="1705344"/>
            <a:ext cx="7658764" cy="3711262"/>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8B9D96BB-1855-4D13-9A0A-1CDD982E86B3}"/>
              </a:ext>
            </a:extLst>
          </p:cNvPr>
          <p:cNvSpPr txBox="1"/>
          <p:nvPr/>
        </p:nvSpPr>
        <p:spPr>
          <a:xfrm>
            <a:off x="8352149" y="1599730"/>
            <a:ext cx="3431356" cy="2800767"/>
          </a:xfrm>
          <a:prstGeom prst="rect">
            <a:avLst/>
          </a:prstGeom>
          <a:noFill/>
        </p:spPr>
        <p:txBody>
          <a:bodyPr wrap="square" rtlCol="1">
            <a:spAutoFit/>
          </a:bodyPr>
          <a:lstStyle/>
          <a:p>
            <a:r>
              <a:rPr lang="he-IL" sz="2200" dirty="0">
                <a:cs typeface="David" panose="020E0502060401010101" pitchFamily="34" charset="-79"/>
              </a:rPr>
              <a:t>מנהל את ההודעות המתקבלות דרך </a:t>
            </a:r>
            <a:r>
              <a:rPr lang="en-US" sz="2200" dirty="0"/>
              <a:t>  WebSocket </a:t>
            </a:r>
            <a:r>
              <a:rPr lang="he-IL" sz="2200" dirty="0">
                <a:cs typeface="David" panose="020E0502060401010101" pitchFamily="34" charset="-79"/>
              </a:rPr>
              <a:t>עבור נושאים שונים: תחילת שיעור, סיום שיעור, ושיעורים עתידיים. הפונקציות מקבלות הודעות מהלקוחות, מעבדות אותן, ומשיבות תגובות המתאימות לנושא של ההודעה.</a:t>
            </a:r>
          </a:p>
        </p:txBody>
      </p:sp>
      <p:sp>
        <p:nvSpPr>
          <p:cNvPr id="9" name="תיבת טקסט 8">
            <a:extLst>
              <a:ext uri="{FF2B5EF4-FFF2-40B4-BE49-F238E27FC236}">
                <a16:creationId xmlns:a16="http://schemas.microsoft.com/office/drawing/2014/main" id="{FCF5D581-A93C-455A-AE7D-42C490D7CFA7}"/>
              </a:ext>
            </a:extLst>
          </p:cNvPr>
          <p:cNvSpPr txBox="1"/>
          <p:nvPr/>
        </p:nvSpPr>
        <p:spPr>
          <a:xfrm>
            <a:off x="6740165" y="678729"/>
            <a:ext cx="4751110" cy="646331"/>
          </a:xfrm>
          <a:prstGeom prst="rect">
            <a:avLst/>
          </a:prstGeom>
          <a:noFill/>
        </p:spPr>
        <p:txBody>
          <a:bodyPr wrap="square" rtlCol="1">
            <a:spAutoFit/>
          </a:bodyPr>
          <a:lstStyle/>
          <a:p>
            <a:r>
              <a:rPr lang="en-US" sz="3600" b="1" dirty="0"/>
              <a:t>WebSocket Controller</a:t>
            </a:r>
            <a:endParaRPr lang="he-IL" sz="3600" dirty="0">
              <a:cs typeface="David" panose="020E0502060401010101" pitchFamily="34" charset="-79"/>
            </a:endParaRPr>
          </a:p>
        </p:txBody>
      </p:sp>
      <p:pic>
        <p:nvPicPr>
          <p:cNvPr id="5" name="תמונה 4">
            <a:extLst>
              <a:ext uri="{FF2B5EF4-FFF2-40B4-BE49-F238E27FC236}">
                <a16:creationId xmlns:a16="http://schemas.microsoft.com/office/drawing/2014/main" id="{135F479C-3C52-4256-BAA7-0D63E2AFAF3C}"/>
              </a:ext>
            </a:extLst>
          </p:cNvPr>
          <p:cNvPicPr>
            <a:picLocks noChangeAspect="1"/>
          </p:cNvPicPr>
          <p:nvPr/>
        </p:nvPicPr>
        <p:blipFill>
          <a:blip r:embed="rId3"/>
          <a:stretch>
            <a:fillRect/>
          </a:stretch>
        </p:blipFill>
        <p:spPr>
          <a:xfrm>
            <a:off x="218283" y="78856"/>
            <a:ext cx="3633675" cy="917823"/>
          </a:xfrm>
          <a:prstGeom prst="rect">
            <a:avLst/>
          </a:prstGeom>
        </p:spPr>
      </p:pic>
    </p:spTree>
    <p:extLst>
      <p:ext uri="{BB962C8B-B14F-4D97-AF65-F5344CB8AC3E}">
        <p14:creationId xmlns:p14="http://schemas.microsoft.com/office/powerpoint/2010/main" val="1366882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A4750D0-1919-4DBA-85E0-06EB6815C06E}"/>
              </a:ext>
            </a:extLst>
          </p:cNvPr>
          <p:cNvPicPr>
            <a:picLocks noChangeAspect="1"/>
          </p:cNvPicPr>
          <p:nvPr/>
        </p:nvPicPr>
        <p:blipFill>
          <a:blip r:embed="rId2"/>
          <a:stretch>
            <a:fillRect/>
          </a:stretch>
        </p:blipFill>
        <p:spPr>
          <a:xfrm>
            <a:off x="641081" y="2283420"/>
            <a:ext cx="5913632" cy="4214225"/>
          </a:xfrm>
          <a:prstGeom prst="rect">
            <a:avLst/>
          </a:prstGeom>
          <a:ln>
            <a:noFill/>
          </a:ln>
          <a:effectLst>
            <a:outerShdw blurRad="292100" dist="139700" dir="2700000" algn="tl" rotWithShape="0">
              <a:srgbClr val="333333">
                <a:alpha val="65000"/>
              </a:srgbClr>
            </a:outerShdw>
          </a:effectLst>
        </p:spPr>
      </p:pic>
      <p:sp>
        <p:nvSpPr>
          <p:cNvPr id="3" name="תיבת טקסט 2">
            <a:extLst>
              <a:ext uri="{FF2B5EF4-FFF2-40B4-BE49-F238E27FC236}">
                <a16:creationId xmlns:a16="http://schemas.microsoft.com/office/drawing/2014/main" id="{6E1AA180-33F9-436F-B3D9-57879FF3D8D8}"/>
              </a:ext>
            </a:extLst>
          </p:cNvPr>
          <p:cNvSpPr txBox="1"/>
          <p:nvPr/>
        </p:nvSpPr>
        <p:spPr>
          <a:xfrm>
            <a:off x="7004115" y="1997839"/>
            <a:ext cx="4546804" cy="2862322"/>
          </a:xfrm>
          <a:prstGeom prst="rect">
            <a:avLst/>
          </a:prstGeom>
          <a:noFill/>
        </p:spPr>
        <p:txBody>
          <a:bodyPr wrap="square" rtlCol="1">
            <a:spAutoFit/>
          </a:bodyPr>
          <a:lstStyle/>
          <a:p>
            <a:r>
              <a:rPr lang="en-US" dirty="0" err="1"/>
              <a:t>WebSocketConfig</a:t>
            </a:r>
            <a:r>
              <a:rPr lang="he-IL" dirty="0">
                <a:cs typeface="David" panose="020E0502060401010101" pitchFamily="34" charset="-79"/>
              </a:rPr>
              <a:t> מגדיר את </a:t>
            </a:r>
            <a:r>
              <a:rPr lang="he-IL" dirty="0" err="1">
                <a:cs typeface="David" panose="020E0502060401010101" pitchFamily="34" charset="-79"/>
              </a:rPr>
              <a:t>קונפיגורציית</a:t>
            </a:r>
            <a:r>
              <a:rPr lang="he-IL" dirty="0">
                <a:cs typeface="David" panose="020E0502060401010101" pitchFamily="34" charset="-79"/>
              </a:rPr>
              <a:t> ה-</a:t>
            </a:r>
            <a:r>
              <a:rPr lang="en-US" dirty="0"/>
              <a:t>WebSocket </a:t>
            </a:r>
            <a:r>
              <a:rPr lang="he-IL" dirty="0">
                <a:cs typeface="David" panose="020E0502060401010101" pitchFamily="34" charset="-79"/>
              </a:rPr>
              <a:t> עבור האפליקציה , כולל:</a:t>
            </a:r>
          </a:p>
          <a:p>
            <a:endParaRPr lang="he-IL" dirty="0">
              <a:cs typeface="David" panose="020E0502060401010101" pitchFamily="34" charset="-79"/>
            </a:endParaRPr>
          </a:p>
          <a:p>
            <a:r>
              <a:rPr lang="he-IL" dirty="0">
                <a:cs typeface="David" panose="020E0502060401010101" pitchFamily="34" charset="-79"/>
              </a:rPr>
              <a:t>- הגדרת </a:t>
            </a:r>
            <a:r>
              <a:rPr lang="en-US" dirty="0"/>
              <a:t> Message Broker: </a:t>
            </a:r>
            <a:r>
              <a:rPr lang="he-IL" dirty="0">
                <a:cs typeface="David" panose="020E0502060401010101" pitchFamily="34" charset="-79"/>
              </a:rPr>
              <a:t>שמאפשרת לשלוח ולקבל הודעות דרך כתובות </a:t>
            </a:r>
            <a:r>
              <a:rPr lang="en-US" dirty="0"/>
              <a:t>“/topic”</a:t>
            </a:r>
            <a:br>
              <a:rPr lang="en-US" dirty="0"/>
            </a:br>
            <a:r>
              <a:rPr lang="he-IL" dirty="0">
                <a:cs typeface="David" panose="020E0502060401010101" pitchFamily="34" charset="-79"/>
              </a:rPr>
              <a:t>ומקבלת הודעות מהלקוח דרך כתובת שמתחילה בקידומת </a:t>
            </a:r>
            <a:r>
              <a:rPr lang="en-US" dirty="0"/>
              <a:t>“/app”</a:t>
            </a:r>
            <a:br>
              <a:rPr lang="en-US" dirty="0"/>
            </a:br>
            <a:r>
              <a:rPr lang="en-US" dirty="0"/>
              <a:t>-</a:t>
            </a:r>
            <a:r>
              <a:rPr lang="he-IL" dirty="0">
                <a:cs typeface="David" panose="020E0502060401010101" pitchFamily="34" charset="-79"/>
              </a:rPr>
              <a:t>רישום </a:t>
            </a:r>
            <a:r>
              <a:rPr lang="en-US" dirty="0"/>
              <a:t>STOMP Endpoint: </a:t>
            </a:r>
            <a:r>
              <a:rPr lang="he-IL" dirty="0">
                <a:cs typeface="David" panose="020E0502060401010101" pitchFamily="34" charset="-79"/>
              </a:rPr>
              <a:t> שמאפשר ללקוחות להתחבר ל-</a:t>
            </a:r>
            <a:r>
              <a:rPr lang="en-US" dirty="0"/>
              <a:t> WebSocket </a:t>
            </a:r>
            <a:r>
              <a:rPr lang="he-IL" dirty="0">
                <a:cs typeface="David" panose="020E0502060401010101" pitchFamily="34" charset="-79"/>
              </a:rPr>
              <a:t>בכתובת </a:t>
            </a:r>
            <a:r>
              <a:rPr lang="en-US" dirty="0"/>
              <a:t>“/</a:t>
            </a:r>
            <a:r>
              <a:rPr lang="en-US" dirty="0" err="1"/>
              <a:t>ws</a:t>
            </a:r>
            <a:r>
              <a:rPr lang="en-US" dirty="0"/>
              <a:t>”</a:t>
            </a:r>
            <a:r>
              <a:rPr lang="he-IL" dirty="0">
                <a:cs typeface="David" panose="020E0502060401010101" pitchFamily="34" charset="-79"/>
              </a:rPr>
              <a:t> עם תמיכה בקישורים מכל מקור.</a:t>
            </a:r>
          </a:p>
        </p:txBody>
      </p:sp>
      <p:sp>
        <p:nvSpPr>
          <p:cNvPr id="7" name="כותרת 1">
            <a:extLst>
              <a:ext uri="{FF2B5EF4-FFF2-40B4-BE49-F238E27FC236}">
                <a16:creationId xmlns:a16="http://schemas.microsoft.com/office/drawing/2014/main" id="{9D1B69D2-228E-45FA-88C2-D151070C6BA2}"/>
              </a:ext>
            </a:extLst>
          </p:cNvPr>
          <p:cNvSpPr>
            <a:spLocks noGrp="1"/>
          </p:cNvSpPr>
          <p:nvPr>
            <p:ph type="title"/>
          </p:nvPr>
        </p:nvSpPr>
        <p:spPr>
          <a:xfrm>
            <a:off x="838200" y="365125"/>
            <a:ext cx="10515600" cy="1325563"/>
          </a:xfrm>
        </p:spPr>
        <p:txBody>
          <a:bodyPr/>
          <a:lstStyle/>
          <a:p>
            <a:r>
              <a:rPr lang="en-US" dirty="0"/>
              <a:t>configuration</a:t>
            </a:r>
            <a:endParaRPr lang="he-IL" dirty="0"/>
          </a:p>
        </p:txBody>
      </p:sp>
      <p:pic>
        <p:nvPicPr>
          <p:cNvPr id="5" name="תמונה 4">
            <a:extLst>
              <a:ext uri="{FF2B5EF4-FFF2-40B4-BE49-F238E27FC236}">
                <a16:creationId xmlns:a16="http://schemas.microsoft.com/office/drawing/2014/main" id="{A0E6820A-2123-4000-BDB3-339DD83B128A}"/>
              </a:ext>
            </a:extLst>
          </p:cNvPr>
          <p:cNvPicPr>
            <a:picLocks noChangeAspect="1"/>
          </p:cNvPicPr>
          <p:nvPr/>
        </p:nvPicPr>
        <p:blipFill>
          <a:blip r:embed="rId3"/>
          <a:stretch>
            <a:fillRect/>
          </a:stretch>
        </p:blipFill>
        <p:spPr>
          <a:xfrm>
            <a:off x="218283" y="78856"/>
            <a:ext cx="3633675" cy="917823"/>
          </a:xfrm>
          <a:prstGeom prst="rect">
            <a:avLst/>
          </a:prstGeom>
        </p:spPr>
      </p:pic>
    </p:spTree>
    <p:extLst>
      <p:ext uri="{BB962C8B-B14F-4D97-AF65-F5344CB8AC3E}">
        <p14:creationId xmlns:p14="http://schemas.microsoft.com/office/powerpoint/2010/main" val="2174867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B687A3-C944-B613-2AD5-1DA17B67C562}"/>
              </a:ext>
            </a:extLst>
          </p:cNvPr>
          <p:cNvSpPr>
            <a:spLocks noGrp="1"/>
          </p:cNvSpPr>
          <p:nvPr>
            <p:ph type="title"/>
          </p:nvPr>
        </p:nvSpPr>
        <p:spPr/>
        <p:txBody>
          <a:bodyPr>
            <a:normAutofit fontScale="90000"/>
          </a:bodyPr>
          <a:lstStyle/>
          <a:p>
            <a:r>
              <a:rPr lang="he-IL" sz="3600" dirty="0">
                <a:latin typeface="+mn-lt"/>
                <a:ea typeface="+mn-ea"/>
                <a:cs typeface="David" panose="020E0502060401010101" pitchFamily="34" charset="-79"/>
              </a:rPr>
              <a:t>אינטגרציה</a:t>
            </a:r>
            <a:r>
              <a:rPr lang="he-IL" dirty="0"/>
              <a:t> </a:t>
            </a:r>
            <a:r>
              <a:rPr lang="he-IL" sz="3600" dirty="0">
                <a:latin typeface="+mn-lt"/>
                <a:ea typeface="+mn-ea"/>
                <a:cs typeface="David" panose="020E0502060401010101" pitchFamily="34" charset="-79"/>
              </a:rPr>
              <a:t>של </a:t>
            </a:r>
            <a:r>
              <a:rPr lang="en-US" sz="3600" dirty="0">
                <a:latin typeface="+mn-lt"/>
                <a:ea typeface="+mn-ea"/>
                <a:cs typeface="+mn-cs"/>
              </a:rPr>
              <a:t> WebSocket </a:t>
            </a:r>
            <a:r>
              <a:rPr lang="he-IL" sz="3600" dirty="0" err="1">
                <a:latin typeface="+mn-lt"/>
                <a:ea typeface="+mn-ea"/>
                <a:cs typeface="David" panose="020E0502060401010101" pitchFamily="34" charset="-79"/>
              </a:rPr>
              <a:t>באנגולר</a:t>
            </a:r>
            <a:r>
              <a:rPr lang="he-IL" sz="3600" dirty="0">
                <a:latin typeface="+mn-lt"/>
                <a:ea typeface="+mn-ea"/>
                <a:cs typeface="David" panose="020E0502060401010101" pitchFamily="34" charset="-79"/>
              </a:rPr>
              <a:t> להצגת שיעורים בזמן אמת באמצעות הודעות מ-</a:t>
            </a:r>
            <a:r>
              <a:rPr lang="en-US" sz="3600" dirty="0">
                <a:latin typeface="+mn-lt"/>
                <a:ea typeface="+mn-ea"/>
                <a:cs typeface="+mn-cs"/>
              </a:rPr>
              <a:t>Kafka</a:t>
            </a:r>
            <a:br>
              <a:rPr lang="en-US" dirty="0"/>
            </a:br>
            <a:endParaRPr lang="he-IL" dirty="0"/>
          </a:p>
        </p:txBody>
      </p:sp>
      <p:sp>
        <p:nvSpPr>
          <p:cNvPr id="3" name="מציין מיקום תוכן 2">
            <a:extLst>
              <a:ext uri="{FF2B5EF4-FFF2-40B4-BE49-F238E27FC236}">
                <a16:creationId xmlns:a16="http://schemas.microsoft.com/office/drawing/2014/main" id="{8BAEB7D6-388A-350F-1170-D706474224AD}"/>
              </a:ext>
            </a:extLst>
          </p:cNvPr>
          <p:cNvSpPr>
            <a:spLocks noGrp="1"/>
          </p:cNvSpPr>
          <p:nvPr>
            <p:ph idx="1"/>
          </p:nvPr>
        </p:nvSpPr>
        <p:spPr>
          <a:xfrm>
            <a:off x="838200" y="1825625"/>
            <a:ext cx="10515600" cy="4667250"/>
          </a:xfrm>
        </p:spPr>
        <p:txBody>
          <a:bodyPr>
            <a:noAutofit/>
          </a:bodyPr>
          <a:lstStyle/>
          <a:p>
            <a:r>
              <a:rPr lang="he-IL" sz="2400" b="1" dirty="0"/>
              <a:t>תיאור המשימה:</a:t>
            </a:r>
            <a:br>
              <a:rPr lang="he-IL" sz="2400" dirty="0"/>
            </a:br>
            <a:r>
              <a:rPr lang="he-IL" sz="2400" dirty="0"/>
              <a:t>במסגרת פרויקט </a:t>
            </a:r>
            <a:r>
              <a:rPr lang="en-US" sz="2400" dirty="0"/>
              <a:t>Java Spring Boot, </a:t>
            </a:r>
            <a:r>
              <a:rPr lang="he-IL" sz="2400" dirty="0"/>
              <a:t> לקחתי על עצמי את האחראיות לפיתוח מערכת לניהול שיעורים בזמן אמת באמצעות </a:t>
            </a:r>
            <a:r>
              <a:rPr lang="en-US" sz="2400" dirty="0"/>
              <a:t> WebSocket </a:t>
            </a:r>
            <a:r>
              <a:rPr lang="he-IL" sz="2400" dirty="0" err="1"/>
              <a:t>באנגולר</a:t>
            </a:r>
            <a:r>
              <a:rPr lang="he-IL" sz="2400" dirty="0"/>
              <a:t>. המערכת נועדה לספק למשתמשים עדכונים מיידיים אודות שינויים בשיעורים על פי הודעות המתקבלות מהשרת, אשר מאזין לאירועים בתור </a:t>
            </a:r>
            <a:r>
              <a:rPr lang="en-US" sz="2400" dirty="0"/>
              <a:t>Kafka</a:t>
            </a:r>
            <a:r>
              <a:rPr lang="he-IL" sz="2400" dirty="0"/>
              <a:t>.</a:t>
            </a:r>
            <a:endParaRPr lang="en-US" sz="2400" dirty="0"/>
          </a:p>
          <a:p>
            <a:r>
              <a:rPr lang="he-IL" sz="2400" b="1" dirty="0"/>
              <a:t>פתרון יישום:</a:t>
            </a:r>
            <a:endParaRPr lang="he-IL" sz="2400" dirty="0"/>
          </a:p>
          <a:p>
            <a:pPr>
              <a:buFont typeface="+mj-lt"/>
              <a:buAutoNum type="arabicPeriod"/>
            </a:pPr>
            <a:r>
              <a:rPr lang="he-IL" sz="2400" b="1" dirty="0"/>
              <a:t>פיתוח </a:t>
            </a:r>
            <a:r>
              <a:rPr lang="en-US" sz="2400" b="1" dirty="0"/>
              <a:t>WebSocket </a:t>
            </a:r>
            <a:r>
              <a:rPr lang="he-IL" sz="2400" b="1" dirty="0"/>
              <a:t> </a:t>
            </a:r>
            <a:r>
              <a:rPr lang="he-IL" sz="2400" b="1" dirty="0" err="1"/>
              <a:t>באנגולר</a:t>
            </a:r>
            <a:r>
              <a:rPr lang="he-IL" sz="2400" b="1" dirty="0"/>
              <a:t>:</a:t>
            </a:r>
            <a:endParaRPr lang="he-IL" sz="2400" dirty="0"/>
          </a:p>
          <a:p>
            <a:pPr marL="742950" lvl="1" indent="-285750">
              <a:buFont typeface="+mj-lt"/>
              <a:buAutoNum type="arabicPeriod"/>
            </a:pPr>
            <a:r>
              <a:rPr lang="he-IL" dirty="0"/>
              <a:t>יישמתי </a:t>
            </a:r>
            <a:r>
              <a:rPr lang="he-IL" dirty="0" err="1"/>
              <a:t>באנגולר</a:t>
            </a:r>
            <a:r>
              <a:rPr lang="he-IL" dirty="0"/>
              <a:t> רכיב </a:t>
            </a:r>
            <a:r>
              <a:rPr lang="en-US" dirty="0"/>
              <a:t>WebSocket </a:t>
            </a:r>
            <a:r>
              <a:rPr lang="he-IL" dirty="0"/>
              <a:t> המתקשר עם השרת בזמן אמת. הרכיב מאזין להודעות מהשרת ומעדכן את המשתמשים במידע חדש אודות הקורסים בצורה מיידית וללא צורך </a:t>
            </a:r>
            <a:r>
              <a:rPr lang="he-IL" dirty="0" err="1"/>
              <a:t>ברענון</a:t>
            </a:r>
            <a:r>
              <a:rPr lang="he-IL" dirty="0"/>
              <a:t> הדף.</a:t>
            </a:r>
          </a:p>
          <a:p>
            <a:pPr marL="742950" lvl="1" indent="-285750">
              <a:buFont typeface="+mj-lt"/>
              <a:buAutoNum type="arabicPeriod"/>
            </a:pPr>
            <a:r>
              <a:rPr lang="he-IL" dirty="0"/>
              <a:t>השימוש ב-</a:t>
            </a:r>
            <a:r>
              <a:rPr lang="en-US" dirty="0"/>
              <a:t>WebSocket </a:t>
            </a:r>
            <a:r>
              <a:rPr lang="he-IL" dirty="0"/>
              <a:t> מאפשר תקשורת בין השרת ללקוח, ומבטיח שהמשתמשים יקבלו עדכונים על שיעורים </a:t>
            </a:r>
            <a:r>
              <a:rPr lang="he-IL" dirty="0" err="1"/>
              <a:t>הקימים</a:t>
            </a:r>
            <a:r>
              <a:rPr lang="he-IL" dirty="0"/>
              <a:t> במערכת או נוספו כרגע.</a:t>
            </a:r>
          </a:p>
        </p:txBody>
      </p:sp>
      <p:pic>
        <p:nvPicPr>
          <p:cNvPr id="4" name="תמונה 3">
            <a:extLst>
              <a:ext uri="{FF2B5EF4-FFF2-40B4-BE49-F238E27FC236}">
                <a16:creationId xmlns:a16="http://schemas.microsoft.com/office/drawing/2014/main" id="{1A8C3F8F-F5BD-41D9-9516-F8164C767DFA}"/>
              </a:ext>
            </a:extLst>
          </p:cNvPr>
          <p:cNvPicPr>
            <a:picLocks noChangeAspect="1"/>
          </p:cNvPicPr>
          <p:nvPr/>
        </p:nvPicPr>
        <p:blipFill>
          <a:blip r:embed="rId2"/>
          <a:stretch>
            <a:fillRect/>
          </a:stretch>
        </p:blipFill>
        <p:spPr>
          <a:xfrm>
            <a:off x="177643" y="5819651"/>
            <a:ext cx="3633675" cy="917823"/>
          </a:xfrm>
          <a:prstGeom prst="rect">
            <a:avLst/>
          </a:prstGeom>
        </p:spPr>
      </p:pic>
    </p:spTree>
    <p:extLst>
      <p:ext uri="{BB962C8B-B14F-4D97-AF65-F5344CB8AC3E}">
        <p14:creationId xmlns:p14="http://schemas.microsoft.com/office/powerpoint/2010/main" val="39693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D8267B8-FE0C-4A5D-A1D8-177BC0B971BA}"/>
              </a:ext>
            </a:extLst>
          </p:cNvPr>
          <p:cNvPicPr>
            <a:picLocks noChangeAspect="1"/>
          </p:cNvPicPr>
          <p:nvPr/>
        </p:nvPicPr>
        <p:blipFill>
          <a:blip r:embed="rId2"/>
          <a:stretch>
            <a:fillRect/>
          </a:stretch>
        </p:blipFill>
        <p:spPr>
          <a:xfrm>
            <a:off x="319222" y="128248"/>
            <a:ext cx="5524979" cy="3528366"/>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8F054B3A-7520-4661-AC9B-0F630F89F73F}"/>
              </a:ext>
            </a:extLst>
          </p:cNvPr>
          <p:cNvSpPr txBox="1"/>
          <p:nvPr/>
        </p:nvSpPr>
        <p:spPr>
          <a:xfrm>
            <a:off x="6796726" y="593889"/>
            <a:ext cx="4788817" cy="3077766"/>
          </a:xfrm>
          <a:prstGeom prst="rect">
            <a:avLst/>
          </a:prstGeom>
          <a:noFill/>
        </p:spPr>
        <p:txBody>
          <a:bodyPr wrap="square" rtlCol="1">
            <a:spAutoFit/>
          </a:bodyPr>
          <a:lstStyle/>
          <a:p>
            <a:r>
              <a:rPr lang="he-IL" sz="2200" dirty="0" err="1">
                <a:cs typeface="David" panose="020E0502060401010101" pitchFamily="34" charset="-79"/>
              </a:rPr>
              <a:t>קומפוננטת</a:t>
            </a:r>
            <a:r>
              <a:rPr lang="he-IL" sz="2200" dirty="0">
                <a:cs typeface="David" panose="020E0502060401010101" pitchFamily="34" charset="-79"/>
              </a:rPr>
              <a:t> </a:t>
            </a:r>
            <a:r>
              <a:rPr lang="en-US" sz="2200" dirty="0"/>
              <a:t> app </a:t>
            </a:r>
            <a:r>
              <a:rPr lang="he-IL" sz="2200" dirty="0">
                <a:cs typeface="David" panose="020E0502060401010101" pitchFamily="34" charset="-79"/>
              </a:rPr>
              <a:t>היא </a:t>
            </a:r>
            <a:r>
              <a:rPr lang="he-IL" sz="2200" dirty="0" err="1">
                <a:cs typeface="David" panose="020E0502060401010101" pitchFamily="34" charset="-79"/>
              </a:rPr>
              <a:t>הקומפוננטה</a:t>
            </a:r>
            <a:r>
              <a:rPr lang="he-IL" sz="2200" dirty="0">
                <a:cs typeface="David" panose="020E0502060401010101" pitchFamily="34" charset="-79"/>
              </a:rPr>
              <a:t> הראשית בפרויקט, והיא עולה ראשונה בעת הרצת הפרויקט. הפונקציה </a:t>
            </a:r>
            <a:r>
              <a:rPr lang="en-US" sz="2200" dirty="0" err="1"/>
              <a:t>ngOnInit</a:t>
            </a:r>
            <a:r>
              <a:rPr lang="he-IL" sz="2200" dirty="0">
                <a:cs typeface="David" panose="020E0502060401010101" pitchFamily="34" charset="-79"/>
              </a:rPr>
              <a:t> של </a:t>
            </a:r>
            <a:r>
              <a:rPr lang="he-IL" sz="2200" dirty="0" err="1">
                <a:cs typeface="David" panose="020E0502060401010101" pitchFamily="34" charset="-79"/>
              </a:rPr>
              <a:t>קומפוננטה</a:t>
            </a:r>
            <a:r>
              <a:rPr lang="he-IL" sz="2200" dirty="0">
                <a:cs typeface="David" panose="020E0502060401010101" pitchFamily="34" charset="-79"/>
              </a:rPr>
              <a:t> זו מתבצעת מיד עם עלייתה, מאזינה להודעות  </a:t>
            </a:r>
            <a:r>
              <a:rPr lang="en-US" sz="2200" dirty="0"/>
              <a:t> WebSocket </a:t>
            </a:r>
            <a:r>
              <a:rPr lang="he-IL" sz="2200" dirty="0">
                <a:cs typeface="David" panose="020E0502060401010101" pitchFamily="34" charset="-79"/>
              </a:rPr>
              <a:t>על תחילת, סיום ושיעורים עתידיים, יוצרת ומוסיפה שיעורים חדשים על פי הודעות תחילת ושיעורים עתידיים, ומסירה שיעורים לפי הודעות סיום.</a:t>
            </a:r>
            <a:br>
              <a:rPr lang="en-US" dirty="0"/>
            </a:br>
            <a:r>
              <a:rPr lang="he-IL" dirty="0">
                <a:cs typeface="David" panose="020E0502060401010101" pitchFamily="34" charset="-79"/>
              </a:rPr>
              <a:t> </a:t>
            </a:r>
            <a:r>
              <a:rPr lang="en-US" dirty="0"/>
              <a:t> </a:t>
            </a:r>
            <a:r>
              <a:rPr lang="he-IL" dirty="0">
                <a:cs typeface="David" panose="020E0502060401010101" pitchFamily="34" charset="-79"/>
              </a:rPr>
              <a:t> </a:t>
            </a:r>
          </a:p>
        </p:txBody>
      </p:sp>
      <p:pic>
        <p:nvPicPr>
          <p:cNvPr id="10" name="תמונה 9">
            <a:extLst>
              <a:ext uri="{FF2B5EF4-FFF2-40B4-BE49-F238E27FC236}">
                <a16:creationId xmlns:a16="http://schemas.microsoft.com/office/drawing/2014/main" id="{F8CECE97-B066-4F59-AF6B-7CEFF8BA1E6D}"/>
              </a:ext>
            </a:extLst>
          </p:cNvPr>
          <p:cNvPicPr>
            <a:picLocks noChangeAspect="1"/>
          </p:cNvPicPr>
          <p:nvPr/>
        </p:nvPicPr>
        <p:blipFill>
          <a:blip r:embed="rId3"/>
          <a:stretch>
            <a:fillRect/>
          </a:stretch>
        </p:blipFill>
        <p:spPr>
          <a:xfrm>
            <a:off x="253234" y="4044555"/>
            <a:ext cx="7542733" cy="2715618"/>
          </a:xfrm>
          <a:prstGeom prst="rect">
            <a:avLst/>
          </a:prstGeom>
          <a:ln>
            <a:noFill/>
          </a:ln>
          <a:effectLst>
            <a:outerShdw blurRad="292100" dist="139700" dir="2700000" algn="tl" rotWithShape="0">
              <a:srgbClr val="333333">
                <a:alpha val="65000"/>
              </a:srgbClr>
            </a:outerShdw>
          </a:effectLst>
        </p:spPr>
      </p:pic>
      <p:sp>
        <p:nvSpPr>
          <p:cNvPr id="11" name="תיבת טקסט 10">
            <a:extLst>
              <a:ext uri="{FF2B5EF4-FFF2-40B4-BE49-F238E27FC236}">
                <a16:creationId xmlns:a16="http://schemas.microsoft.com/office/drawing/2014/main" id="{AE086325-B416-4292-9C45-FE06896D0A63}"/>
              </a:ext>
            </a:extLst>
          </p:cNvPr>
          <p:cNvSpPr txBox="1"/>
          <p:nvPr/>
        </p:nvSpPr>
        <p:spPr>
          <a:xfrm>
            <a:off x="8559538" y="4204355"/>
            <a:ext cx="3205114" cy="923330"/>
          </a:xfrm>
          <a:prstGeom prst="rect">
            <a:avLst/>
          </a:prstGeom>
          <a:noFill/>
        </p:spPr>
        <p:txBody>
          <a:bodyPr wrap="square" rtlCol="1">
            <a:spAutoFit/>
          </a:bodyPr>
          <a:lstStyle/>
          <a:p>
            <a:r>
              <a:rPr lang="he-IL" dirty="0">
                <a:cs typeface="David" panose="020E0502060401010101" pitchFamily="34" charset="-79"/>
              </a:rPr>
              <a:t>המתודה </a:t>
            </a:r>
            <a:r>
              <a:rPr lang="en-US" dirty="0" err="1"/>
              <a:t>createClassFromData</a:t>
            </a:r>
            <a:r>
              <a:rPr lang="en-US" dirty="0"/>
              <a:t> </a:t>
            </a:r>
            <a:r>
              <a:rPr lang="he-IL" dirty="0">
                <a:cs typeface="David" panose="020E0502060401010101" pitchFamily="34" charset="-79"/>
              </a:rPr>
              <a:t>ממירה נתוני </a:t>
            </a:r>
            <a:r>
              <a:rPr lang="en-US" dirty="0"/>
              <a:t> JSON </a:t>
            </a:r>
            <a:r>
              <a:rPr lang="he-IL" dirty="0">
                <a:cs typeface="David" panose="020E0502060401010101" pitchFamily="34" charset="-79"/>
              </a:rPr>
              <a:t>לאובייקטים מסוג </a:t>
            </a:r>
            <a:r>
              <a:rPr lang="en-US" dirty="0"/>
              <a:t>Classes</a:t>
            </a:r>
            <a:endParaRPr lang="he-IL" dirty="0">
              <a:cs typeface="David" panose="020E0502060401010101" pitchFamily="34" charset="-79"/>
            </a:endParaRPr>
          </a:p>
        </p:txBody>
      </p:sp>
      <p:cxnSp>
        <p:nvCxnSpPr>
          <p:cNvPr id="14" name="מחבר חץ ישר 13">
            <a:extLst>
              <a:ext uri="{FF2B5EF4-FFF2-40B4-BE49-F238E27FC236}">
                <a16:creationId xmlns:a16="http://schemas.microsoft.com/office/drawing/2014/main" id="{E4F29DFB-54EE-4F53-A18D-9651CB3F967B}"/>
              </a:ext>
            </a:extLst>
          </p:cNvPr>
          <p:cNvCxnSpPr/>
          <p:nvPr/>
        </p:nvCxnSpPr>
        <p:spPr>
          <a:xfrm flipH="1">
            <a:off x="1423447" y="1329179"/>
            <a:ext cx="2347275" cy="243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F8BCACFE-5371-47C0-92F1-07FB3D3AF67A}"/>
              </a:ext>
            </a:extLst>
          </p:cNvPr>
          <p:cNvPicPr>
            <a:picLocks noChangeAspect="1"/>
          </p:cNvPicPr>
          <p:nvPr/>
        </p:nvPicPr>
        <p:blipFill>
          <a:blip r:embed="rId4"/>
          <a:stretch>
            <a:fillRect/>
          </a:stretch>
        </p:blipFill>
        <p:spPr>
          <a:xfrm>
            <a:off x="8366051" y="5778634"/>
            <a:ext cx="3633675" cy="917823"/>
          </a:xfrm>
          <a:prstGeom prst="rect">
            <a:avLst/>
          </a:prstGeom>
        </p:spPr>
      </p:pic>
    </p:spTree>
    <p:extLst>
      <p:ext uri="{BB962C8B-B14F-4D97-AF65-F5344CB8AC3E}">
        <p14:creationId xmlns:p14="http://schemas.microsoft.com/office/powerpoint/2010/main" val="169280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EC6D7-B0DF-53B0-1116-2448D53D81E7}"/>
              </a:ext>
            </a:extLst>
          </p:cNvPr>
          <p:cNvSpPr>
            <a:spLocks noGrp="1"/>
          </p:cNvSpPr>
          <p:nvPr>
            <p:ph type="title"/>
          </p:nvPr>
        </p:nvSpPr>
        <p:spPr/>
        <p:txBody>
          <a:bodyPr/>
          <a:lstStyle/>
          <a:p>
            <a:pPr algn="ctr"/>
            <a:r>
              <a:rPr lang="he-IL" dirty="0">
                <a:solidFill>
                  <a:srgbClr val="F73B83"/>
                </a:solidFill>
                <a:cs typeface="David" panose="020E0502060401010101" pitchFamily="34" charset="-79"/>
              </a:rPr>
              <a:t>תיאור לקוח הקצה - הסמינר הישן ירושלים</a:t>
            </a:r>
          </a:p>
        </p:txBody>
      </p:sp>
      <p:sp>
        <p:nvSpPr>
          <p:cNvPr id="3" name="מציין מיקום תוכן 2">
            <a:extLst>
              <a:ext uri="{FF2B5EF4-FFF2-40B4-BE49-F238E27FC236}">
                <a16:creationId xmlns:a16="http://schemas.microsoft.com/office/drawing/2014/main" id="{2EC7520D-E009-B07C-44A2-C005E2774D16}"/>
              </a:ext>
            </a:extLst>
          </p:cNvPr>
          <p:cNvSpPr>
            <a:spLocks noGrp="1"/>
          </p:cNvSpPr>
          <p:nvPr>
            <p:ph idx="1"/>
          </p:nvPr>
        </p:nvSpPr>
        <p:spPr>
          <a:xfrm>
            <a:off x="838200" y="1480392"/>
            <a:ext cx="10515600" cy="4351338"/>
          </a:xfrm>
        </p:spPr>
        <p:txBody>
          <a:bodyPr>
            <a:normAutofit fontScale="70000" lnSpcReduction="20000"/>
          </a:bodyPr>
          <a:lstStyle/>
          <a:p>
            <a:pPr marL="0" indent="0">
              <a:buNone/>
            </a:pPr>
            <a:endParaRPr lang="he-IL" sz="2000" b="0" i="0" dirty="0">
              <a:solidFill>
                <a:srgbClr val="202122"/>
              </a:solidFill>
              <a:effectLst/>
              <a:highlight>
                <a:srgbClr val="FFFFFF"/>
              </a:highlight>
              <a:latin typeface="David" panose="020E0502060401010101" pitchFamily="34" charset="-79"/>
            </a:endParaRPr>
          </a:p>
          <a:p>
            <a:pPr marL="0" indent="0">
              <a:buNone/>
            </a:pPr>
            <a:r>
              <a:rPr lang="he-IL" sz="2000" b="1" dirty="0">
                <a:solidFill>
                  <a:srgbClr val="202122"/>
                </a:solidFill>
                <a:highlight>
                  <a:srgbClr val="FFFFFF"/>
                </a:highlight>
                <a:latin typeface="David" panose="020E0502060401010101" pitchFamily="34" charset="-79"/>
                <a:cs typeface="David" panose="020E0502060401010101" pitchFamily="34" charset="-79"/>
              </a:rPr>
              <a:t>תיאור המכון באופן כללי:</a:t>
            </a:r>
          </a:p>
          <a:p>
            <a:pPr marL="0" indent="0">
              <a:buNone/>
            </a:pPr>
            <a:r>
              <a:rPr lang="he-IL" sz="2000" b="0" i="0" dirty="0">
                <a:solidFill>
                  <a:srgbClr val="202122"/>
                </a:solidFill>
                <a:effectLst/>
                <a:highlight>
                  <a:srgbClr val="FFFFFF"/>
                </a:highlight>
                <a:latin typeface="David" panose="020E0502060401010101" pitchFamily="34" charset="-79"/>
                <a:cs typeface="David" panose="020E0502060401010101" pitchFamily="34" charset="-79"/>
              </a:rPr>
              <a:t>מכון ההכשרה והשתלמויות של סמינר הישן בירושלים מציע לבוגרות הסמינר לימודי המשך, הכוללים קורסים פרונטליים ומקוונים להרחבת אופקים, וכן השתלמויות המוכרות לגמולים, ל"אופק חדש" </a:t>
            </a:r>
            <a:r>
              <a:rPr lang="he-IL" sz="2000" b="0" i="0" dirty="0" err="1">
                <a:solidFill>
                  <a:srgbClr val="202122"/>
                </a:solidFill>
                <a:effectLst/>
                <a:highlight>
                  <a:srgbClr val="FFFFFF"/>
                </a:highlight>
                <a:latin typeface="David" panose="020E0502060401010101" pitchFamily="34" charset="-79"/>
                <a:cs typeface="David" panose="020E0502060401010101" pitchFamily="34" charset="-79"/>
              </a:rPr>
              <a:t>ול"עוז</a:t>
            </a:r>
            <a:r>
              <a:rPr lang="he-IL" sz="2000" b="0" i="0" dirty="0">
                <a:solidFill>
                  <a:srgbClr val="202122"/>
                </a:solidFill>
                <a:effectLst/>
                <a:highlight>
                  <a:srgbClr val="FFFFFF"/>
                </a:highlight>
                <a:latin typeface="David" panose="020E0502060401010101" pitchFamily="34" charset="-79"/>
                <a:cs typeface="David" panose="020E0502060401010101" pitchFamily="34" charset="-79"/>
              </a:rPr>
              <a:t> לתמורה".</a:t>
            </a:r>
            <a:r>
              <a:rPr lang="he-IL" sz="2000" b="0" i="0" u="none" strike="noStrike" baseline="30000" dirty="0">
                <a:solidFill>
                  <a:srgbClr val="0645AD"/>
                </a:solidFill>
                <a:effectLst/>
                <a:highlight>
                  <a:srgbClr val="FFFFFF"/>
                </a:highlight>
                <a:latin typeface="David" panose="020E0502060401010101" pitchFamily="34" charset="-79"/>
                <a:cs typeface="David" panose="020E0502060401010101" pitchFamily="34" charset="-79"/>
                <a:hlinkClick r:id="rId2"/>
              </a:rPr>
              <a:t>[26]</a:t>
            </a:r>
            <a:r>
              <a:rPr lang="he-IL" sz="2000" b="0" i="0" dirty="0">
                <a:solidFill>
                  <a:srgbClr val="202122"/>
                </a:solidFill>
                <a:effectLst/>
                <a:highlight>
                  <a:srgbClr val="FFFFFF"/>
                </a:highlight>
                <a:latin typeface="David" panose="020E0502060401010101" pitchFamily="34" charset="-79"/>
                <a:cs typeface="David" panose="020E0502060401010101" pitchFamily="34" charset="-79"/>
              </a:rPr>
              <a:t> במסגרת המכון ניתן ללמוד לקראת </a:t>
            </a:r>
            <a:r>
              <a:rPr lang="he-IL" sz="2000" b="0" i="0" u="none" strike="noStrike" dirty="0">
                <a:solidFill>
                  <a:srgbClr val="0645AD"/>
                </a:solidFill>
                <a:effectLst/>
                <a:highlight>
                  <a:srgbClr val="FFFFFF"/>
                </a:highlight>
                <a:latin typeface="David" panose="020E0502060401010101" pitchFamily="34" charset="-79"/>
                <a:cs typeface="David" panose="020E0502060401010101" pitchFamily="34" charset="-79"/>
                <a:hlinkClick r:id="rId3" tooltip="תואר שווה ערך"/>
              </a:rPr>
              <a:t>תואר שווה ערך</a:t>
            </a:r>
            <a:r>
              <a:rPr lang="he-IL" sz="2000" b="0" i="0" dirty="0">
                <a:solidFill>
                  <a:srgbClr val="202122"/>
                </a:solidFill>
                <a:effectLst/>
                <a:highlight>
                  <a:srgbClr val="FFFFFF"/>
                </a:highlight>
                <a:latin typeface="David" panose="020E0502060401010101" pitchFamily="34" charset="-79"/>
                <a:cs typeface="David" panose="020E0502060401010101" pitchFamily="34" charset="-79"/>
              </a:rPr>
              <a:t>: "אקוויוולנט לתואר בוגר" ("דרגה מס' 1") ו"אקוויוולנט לתואר מוסמך" ("דרגה מס' 2").</a:t>
            </a:r>
            <a:r>
              <a:rPr lang="he-IL" sz="2000" b="0" i="0" u="none" strike="noStrike" baseline="30000" dirty="0">
                <a:solidFill>
                  <a:srgbClr val="0645AD"/>
                </a:solidFill>
                <a:effectLst/>
                <a:highlight>
                  <a:srgbClr val="FFFFFF"/>
                </a:highlight>
                <a:latin typeface="David" panose="020E0502060401010101" pitchFamily="34" charset="-79"/>
                <a:cs typeface="David" panose="020E0502060401010101" pitchFamily="34" charset="-79"/>
                <a:hlinkClick r:id="rId4"/>
              </a:rPr>
              <a:t>[27]</a:t>
            </a:r>
            <a:endParaRPr lang="he-IL" sz="2000" b="0" i="0" dirty="0">
              <a:solidFill>
                <a:srgbClr val="202122"/>
              </a:solidFill>
              <a:effectLst/>
              <a:highlight>
                <a:srgbClr val="FFFFFF"/>
              </a:highlight>
              <a:latin typeface="David" panose="020E0502060401010101" pitchFamily="34" charset="-79"/>
              <a:cs typeface="David" panose="020E0502060401010101" pitchFamily="34" charset="-79"/>
            </a:endParaRPr>
          </a:p>
          <a:p>
            <a:pPr marL="0" indent="0">
              <a:buNone/>
            </a:pPr>
            <a:r>
              <a:rPr lang="he-IL" sz="2000" b="0" i="0" dirty="0">
                <a:solidFill>
                  <a:srgbClr val="202122"/>
                </a:solidFill>
                <a:effectLst/>
                <a:highlight>
                  <a:srgbClr val="FFFFFF"/>
                </a:highlight>
                <a:latin typeface="David" panose="020E0502060401010101" pitchFamily="34" charset="-79"/>
                <a:cs typeface="David" panose="020E0502060401010101" pitchFamily="34" charset="-79"/>
              </a:rPr>
              <a:t>בנוסף, מתקיימות במכון תוכניות לנשות חינוך ותיקות וגמלאיות.</a:t>
            </a:r>
            <a:r>
              <a:rPr lang="he-IL" sz="2000" b="0" i="0" u="none" strike="noStrike" baseline="30000" dirty="0">
                <a:solidFill>
                  <a:srgbClr val="0645AD"/>
                </a:solidFill>
                <a:effectLst/>
                <a:highlight>
                  <a:srgbClr val="FFFFFF"/>
                </a:highlight>
                <a:latin typeface="David" panose="020E0502060401010101" pitchFamily="34" charset="-79"/>
                <a:cs typeface="David" panose="020E0502060401010101" pitchFamily="34" charset="-79"/>
                <a:hlinkClick r:id="rId2"/>
              </a:rPr>
              <a:t>[26]</a:t>
            </a:r>
            <a:r>
              <a:rPr lang="he-IL" sz="2000" b="0" i="0" u="none" strike="noStrike" baseline="30000" dirty="0">
                <a:solidFill>
                  <a:srgbClr val="0645AD"/>
                </a:solidFill>
                <a:effectLst/>
                <a:highlight>
                  <a:srgbClr val="FFFFFF"/>
                </a:highlight>
                <a:latin typeface="David" panose="020E0502060401010101" pitchFamily="34" charset="-79"/>
                <a:cs typeface="David" panose="020E0502060401010101" pitchFamily="34" charset="-79"/>
              </a:rPr>
              <a:t>  (מתוך ויקיפדיה )</a:t>
            </a:r>
          </a:p>
          <a:p>
            <a:pPr marL="0" indent="0">
              <a:buNone/>
            </a:pPr>
            <a:endParaRPr lang="he-IL" sz="2000" b="0" i="0" u="none" strike="noStrike" baseline="30000" dirty="0">
              <a:solidFill>
                <a:srgbClr val="0645AD"/>
              </a:solidFill>
              <a:effectLst/>
              <a:highlight>
                <a:srgbClr val="FFFFFF"/>
              </a:highlight>
              <a:latin typeface="David" panose="020E0502060401010101" pitchFamily="34" charset="-79"/>
              <a:cs typeface="David" panose="020E0502060401010101" pitchFamily="34" charset="-79"/>
            </a:endParaRPr>
          </a:p>
          <a:p>
            <a:pPr marL="0" indent="0">
              <a:buNone/>
            </a:pPr>
            <a:r>
              <a:rPr lang="he-IL" baseline="30000" dirty="0">
                <a:highlight>
                  <a:srgbClr val="FFFFFF"/>
                </a:highlight>
                <a:latin typeface="David" panose="020E0502060401010101" pitchFamily="34" charset="-79"/>
                <a:cs typeface="David" panose="020E0502060401010101" pitchFamily="34" charset="-79"/>
              </a:rPr>
              <a:t>לפרטים נוספים על המכון: </a:t>
            </a:r>
            <a:r>
              <a:rPr lang="he-IL" baseline="30000" dirty="0">
                <a:solidFill>
                  <a:schemeClr val="accent1"/>
                </a:solidFill>
                <a:highlight>
                  <a:srgbClr val="FFFFFF"/>
                </a:highlight>
                <a:latin typeface="David" panose="020E0502060401010101" pitchFamily="34" charset="-79"/>
                <a:cs typeface="David" panose="020E0502060401010101" pitchFamily="34" charset="-79"/>
                <a:hlinkClick r:id="rId5">
                  <a:extLst>
                    <a:ext uri="{A12FA001-AC4F-418D-AE19-62706E023703}">
                      <ahyp:hlinkClr xmlns:ahyp="http://schemas.microsoft.com/office/drawing/2018/hyperlinkcolor" val="tx"/>
                    </a:ext>
                  </a:extLst>
                </a:hlinkClick>
              </a:rPr>
              <a:t>תיאור סמינר הישן - ויקיפדיה חרדית</a:t>
            </a:r>
            <a:endParaRPr lang="he-IL" baseline="30000" dirty="0">
              <a:solidFill>
                <a:schemeClr val="accent1"/>
              </a:solidFill>
              <a:highlight>
                <a:srgbClr val="FFFFFF"/>
              </a:highlight>
              <a:latin typeface="David" panose="020E0502060401010101" pitchFamily="34" charset="-79"/>
              <a:cs typeface="David" panose="020E0502060401010101" pitchFamily="34" charset="-79"/>
            </a:endParaRPr>
          </a:p>
          <a:p>
            <a:pPr marL="0" indent="0">
              <a:buNone/>
            </a:pPr>
            <a:endParaRPr lang="he-IL" sz="2000" baseline="30000" dirty="0">
              <a:solidFill>
                <a:schemeClr val="accent1"/>
              </a:solidFill>
              <a:highlight>
                <a:srgbClr val="FFFFFF"/>
              </a:highlight>
              <a:latin typeface="David" panose="020E0502060401010101" pitchFamily="34" charset="-79"/>
              <a:cs typeface="David" panose="020E0502060401010101" pitchFamily="34" charset="-79"/>
            </a:endParaRPr>
          </a:p>
          <a:p>
            <a:pPr marL="0" indent="0">
              <a:buNone/>
            </a:pPr>
            <a:endParaRPr lang="he-IL" sz="2000" baseline="30000" dirty="0">
              <a:solidFill>
                <a:schemeClr val="accent1"/>
              </a:solidFill>
              <a:highlight>
                <a:srgbClr val="FFFFFF"/>
              </a:highlight>
              <a:latin typeface="David" panose="020E0502060401010101" pitchFamily="34" charset="-79"/>
              <a:cs typeface="David" panose="020E0502060401010101" pitchFamily="34" charset="-79"/>
            </a:endParaRPr>
          </a:p>
          <a:p>
            <a:pPr marL="0" indent="0">
              <a:buNone/>
            </a:pPr>
            <a:r>
              <a:rPr lang="he-IL" sz="2000" b="1" i="0" u="none" strike="noStrike" dirty="0">
                <a:effectLst/>
                <a:latin typeface="David" panose="020E0502060401010101" pitchFamily="34" charset="-79"/>
                <a:cs typeface="David" panose="020E0502060401010101" pitchFamily="34" charset="-79"/>
              </a:rPr>
              <a:t>האגף העיקרי שמולו הפרויקט מתנהל הוא: </a:t>
            </a:r>
          </a:p>
          <a:p>
            <a:pPr marL="0" indent="0">
              <a:buNone/>
            </a:pPr>
            <a:r>
              <a:rPr lang="he-IL" sz="2000" b="0" i="0" u="none" strike="noStrike" dirty="0">
                <a:effectLst/>
                <a:latin typeface="David" panose="020E0502060401010101" pitchFamily="34" charset="-79"/>
                <a:cs typeface="David" panose="020E0502060401010101" pitchFamily="34" charset="-79"/>
              </a:rPr>
              <a:t>האגף האדמיניסטרטיבי של המכון.</a:t>
            </a:r>
          </a:p>
          <a:p>
            <a:pPr marL="0" indent="0">
              <a:buNone/>
            </a:pPr>
            <a:endParaRPr lang="he-IL" sz="2000" b="0" i="0" u="none" strike="noStrike" dirty="0">
              <a:effectLst/>
              <a:latin typeface="David" panose="020E0502060401010101" pitchFamily="34" charset="-79"/>
              <a:cs typeface="David" panose="020E0502060401010101" pitchFamily="34" charset="-79"/>
            </a:endParaRPr>
          </a:p>
          <a:p>
            <a:pPr marL="0" indent="0">
              <a:buNone/>
            </a:pPr>
            <a:r>
              <a:rPr lang="he-IL" sz="2000" b="1" dirty="0">
                <a:latin typeface="David" panose="020E0502060401010101" pitchFamily="34" charset="-79"/>
                <a:cs typeface="David" panose="020E0502060401010101" pitchFamily="34" charset="-79"/>
              </a:rPr>
              <a:t>אנשי קשר:</a:t>
            </a:r>
          </a:p>
          <a:p>
            <a:pPr marL="0" indent="0">
              <a:buNone/>
            </a:pPr>
            <a:r>
              <a:rPr lang="he-IL" sz="2000" dirty="0">
                <a:latin typeface="David" panose="020E0502060401010101" pitchFamily="34" charset="-79"/>
                <a:cs typeface="David" panose="020E0502060401010101" pitchFamily="34" charset="-79"/>
              </a:rPr>
              <a:t>חני לוין </a:t>
            </a:r>
            <a:r>
              <a:rPr lang="en-US" sz="2000" dirty="0">
                <a:latin typeface="David" panose="020E0502060401010101" pitchFamily="34" charset="-79"/>
                <a:cs typeface="David" panose="020E0502060401010101" pitchFamily="34" charset="-79"/>
              </a:rPr>
              <a:t>chlevin@mbj.org.il</a:t>
            </a:r>
            <a:endParaRPr lang="he-IL" sz="2000" dirty="0">
              <a:latin typeface="David" panose="020E0502060401010101" pitchFamily="34" charset="-79"/>
              <a:cs typeface="David" panose="020E0502060401010101" pitchFamily="34" charset="-79"/>
            </a:endParaRPr>
          </a:p>
          <a:p>
            <a:pPr marL="0" indent="0">
              <a:buNone/>
            </a:pPr>
            <a:r>
              <a:rPr lang="he-IL" sz="2000" dirty="0">
                <a:latin typeface="David" panose="020E0502060401010101" pitchFamily="34" charset="-79"/>
                <a:cs typeface="David" panose="020E0502060401010101" pitchFamily="34" charset="-79"/>
              </a:rPr>
              <a:t>חני </a:t>
            </a:r>
            <a:r>
              <a:rPr lang="he-IL" sz="2000" dirty="0" err="1">
                <a:latin typeface="David" panose="020E0502060401010101" pitchFamily="34" charset="-79"/>
                <a:cs typeface="David" panose="020E0502060401010101" pitchFamily="34" charset="-79"/>
              </a:rPr>
              <a:t>פוליקמן</a:t>
            </a:r>
            <a:r>
              <a:rPr lang="he-IL" sz="2000" dirty="0">
                <a:latin typeface="David" panose="020E0502060401010101" pitchFamily="34" charset="-79"/>
                <a:cs typeface="David" panose="020E0502060401010101" pitchFamily="34" charset="-79"/>
              </a:rPr>
              <a:t> </a:t>
            </a:r>
            <a:r>
              <a:rPr lang="en-US" sz="2000" dirty="0">
                <a:latin typeface="David" panose="020E0502060401010101" pitchFamily="34" charset="-79"/>
                <a:cs typeface="David" panose="020E0502060401010101" pitchFamily="34" charset="-79"/>
              </a:rPr>
              <a:t>ch-f@mbj.org.il</a:t>
            </a:r>
            <a:endParaRPr lang="he-IL" sz="2000" dirty="0">
              <a:latin typeface="David" panose="020E0502060401010101" pitchFamily="34" charset="-79"/>
              <a:cs typeface="David" panose="020E0502060401010101" pitchFamily="34" charset="-79"/>
            </a:endParaRPr>
          </a:p>
          <a:p>
            <a:pPr marL="0" indent="0">
              <a:buNone/>
            </a:pPr>
            <a:r>
              <a:rPr lang="he-IL" sz="2000" dirty="0">
                <a:latin typeface="David" panose="020E0502060401010101" pitchFamily="34" charset="-79"/>
                <a:cs typeface="David" panose="020E0502060401010101" pitchFamily="34" charset="-79"/>
              </a:rPr>
              <a:t>שולמית ברלין </a:t>
            </a:r>
            <a:r>
              <a:rPr lang="en-US" sz="2000" dirty="0">
                <a:latin typeface="David" panose="020E0502060401010101" pitchFamily="34" charset="-79"/>
                <a:cs typeface="David" panose="020E0502060401010101" pitchFamily="34" charset="-79"/>
              </a:rPr>
              <a:t>shulamitberlin@gmail.com</a:t>
            </a:r>
            <a:endParaRPr lang="he-IL" sz="2000" dirty="0">
              <a:latin typeface="David" panose="020E0502060401010101" pitchFamily="34" charset="-79"/>
              <a:cs typeface="David" panose="020E0502060401010101" pitchFamily="34" charset="-79"/>
            </a:endParaRPr>
          </a:p>
        </p:txBody>
      </p:sp>
      <p:pic>
        <p:nvPicPr>
          <p:cNvPr id="4" name="תמונה 3">
            <a:extLst>
              <a:ext uri="{FF2B5EF4-FFF2-40B4-BE49-F238E27FC236}">
                <a16:creationId xmlns:a16="http://schemas.microsoft.com/office/drawing/2014/main" id="{01A43820-F16F-4CF4-885E-23E1511E61E7}"/>
              </a:ext>
            </a:extLst>
          </p:cNvPr>
          <p:cNvPicPr>
            <a:picLocks noChangeAspect="1"/>
          </p:cNvPicPr>
          <p:nvPr/>
        </p:nvPicPr>
        <p:blipFill>
          <a:blip r:embed="rId6"/>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179324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4836AA-9B80-2BD5-1656-414C07938093}"/>
              </a:ext>
            </a:extLst>
          </p:cNvPr>
          <p:cNvSpPr>
            <a:spLocks noGrp="1"/>
          </p:cNvSpPr>
          <p:nvPr>
            <p:ph type="title"/>
          </p:nvPr>
        </p:nvSpPr>
        <p:spPr>
          <a:xfrm>
            <a:off x="6412433" y="162704"/>
            <a:ext cx="4920345" cy="1325563"/>
          </a:xfrm>
        </p:spPr>
        <p:txBody>
          <a:bodyPr/>
          <a:lstStyle/>
          <a:p>
            <a:r>
              <a:rPr lang="en-US" dirty="0" err="1"/>
              <a:t>WebSocketService</a:t>
            </a:r>
            <a:endParaRPr lang="he-IL" dirty="0"/>
          </a:p>
        </p:txBody>
      </p:sp>
      <p:pic>
        <p:nvPicPr>
          <p:cNvPr id="5" name="מציין מיקום תוכן 4">
            <a:extLst>
              <a:ext uri="{FF2B5EF4-FFF2-40B4-BE49-F238E27FC236}">
                <a16:creationId xmlns:a16="http://schemas.microsoft.com/office/drawing/2014/main" id="{F9E84A1D-F354-1279-59EA-516FAA8C6EA0}"/>
              </a:ext>
            </a:extLst>
          </p:cNvPr>
          <p:cNvPicPr>
            <a:picLocks noGrp="1" noChangeAspect="1"/>
          </p:cNvPicPr>
          <p:nvPr>
            <p:ph idx="1"/>
          </p:nvPr>
        </p:nvPicPr>
        <p:blipFill>
          <a:blip r:embed="rId2"/>
          <a:stretch>
            <a:fillRect/>
          </a:stretch>
        </p:blipFill>
        <p:spPr>
          <a:xfrm>
            <a:off x="308929" y="91440"/>
            <a:ext cx="4709112" cy="3569011"/>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F9E906C0-78A0-76E8-0D88-CFEED52DE7FB}"/>
              </a:ext>
            </a:extLst>
          </p:cNvPr>
          <p:cNvPicPr>
            <a:picLocks noChangeAspect="1"/>
          </p:cNvPicPr>
          <p:nvPr/>
        </p:nvPicPr>
        <p:blipFill>
          <a:blip r:embed="rId3"/>
          <a:stretch>
            <a:fillRect/>
          </a:stretch>
        </p:blipFill>
        <p:spPr>
          <a:xfrm>
            <a:off x="6096000" y="3262353"/>
            <a:ext cx="4709112" cy="3432943"/>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B1128BF6-5A9D-3E1C-8742-D93D90F0B207}"/>
              </a:ext>
            </a:extLst>
          </p:cNvPr>
          <p:cNvPicPr>
            <a:picLocks noChangeAspect="1"/>
          </p:cNvPicPr>
          <p:nvPr/>
        </p:nvPicPr>
        <p:blipFill>
          <a:blip r:embed="rId4"/>
          <a:stretch>
            <a:fillRect/>
          </a:stretch>
        </p:blipFill>
        <p:spPr>
          <a:xfrm>
            <a:off x="449892" y="3743840"/>
            <a:ext cx="4427185" cy="2951456"/>
          </a:xfrm>
          <a:prstGeom prst="rect">
            <a:avLst/>
          </a:prstGeom>
          <a:ln>
            <a:noFill/>
          </a:ln>
          <a:effectLst>
            <a:outerShdw blurRad="292100" dist="139700" dir="2700000" algn="tl" rotWithShape="0">
              <a:srgbClr val="333333">
                <a:alpha val="65000"/>
              </a:srgbClr>
            </a:outerShdw>
          </a:effectLst>
        </p:spPr>
      </p:pic>
      <p:sp>
        <p:nvSpPr>
          <p:cNvPr id="10" name="תיבת טקסט 9">
            <a:extLst>
              <a:ext uri="{FF2B5EF4-FFF2-40B4-BE49-F238E27FC236}">
                <a16:creationId xmlns:a16="http://schemas.microsoft.com/office/drawing/2014/main" id="{285FB60A-DB0A-7099-68E5-D07609EAE145}"/>
              </a:ext>
            </a:extLst>
          </p:cNvPr>
          <p:cNvSpPr txBox="1"/>
          <p:nvPr/>
        </p:nvSpPr>
        <p:spPr>
          <a:xfrm>
            <a:off x="5779568" y="1132909"/>
            <a:ext cx="5832686" cy="2031325"/>
          </a:xfrm>
          <a:prstGeom prst="rect">
            <a:avLst/>
          </a:prstGeom>
          <a:noFill/>
        </p:spPr>
        <p:txBody>
          <a:bodyPr wrap="square" rtlCol="1">
            <a:spAutoFit/>
          </a:bodyPr>
          <a:lstStyle/>
          <a:p>
            <a:r>
              <a:rPr lang="he-IL" dirty="0">
                <a:cs typeface="David" panose="020E0502060401010101" pitchFamily="34" charset="-79"/>
              </a:rPr>
              <a:t>המחלקה אחראית על ניהול חיבור </a:t>
            </a:r>
            <a:r>
              <a:rPr lang="en-US" dirty="0"/>
              <a:t> WebSocket </a:t>
            </a:r>
            <a:r>
              <a:rPr lang="he-IL" dirty="0">
                <a:cs typeface="David" panose="020E0502060401010101" pitchFamily="34" charset="-79"/>
              </a:rPr>
              <a:t>לשרת </a:t>
            </a:r>
            <a:r>
              <a:rPr lang="en-US" dirty="0"/>
              <a:t>STOMP, </a:t>
            </a:r>
            <a:r>
              <a:rPr lang="he-IL" dirty="0">
                <a:cs typeface="David" panose="020E0502060401010101" pitchFamily="34" charset="-79"/>
              </a:rPr>
              <a:t>שמאפשר תקשורת בזמן אמת בין הלקוח לשרת. היא מגדירה את החיבור לשרת </a:t>
            </a:r>
            <a:r>
              <a:rPr lang="en-US" dirty="0"/>
              <a:t> WebSocket </a:t>
            </a:r>
            <a:r>
              <a:rPr lang="he-IL" dirty="0">
                <a:cs typeface="David" panose="020E0502060401010101" pitchFamily="34" charset="-79"/>
              </a:rPr>
              <a:t>ומבצעת מנויים לשלושה נושאים שונים, כך שהיא יכולה לקבל ולהפיץ הודעות בהתאם. כאשר מתקבלת הודעה, היא מפיצה אותה למנויים המתאימים דרך </a:t>
            </a:r>
            <a:r>
              <a:rPr lang="en-US" dirty="0"/>
              <a:t> Subject. </a:t>
            </a:r>
            <a:r>
              <a:rPr lang="he-IL" dirty="0">
                <a:cs typeface="David" panose="020E0502060401010101" pitchFamily="34" charset="-79"/>
              </a:rPr>
              <a:t>אם מתרחשת שגיאה במהלך החיבור, היא מציגה את פרטי השגיאה ומבצעת ניסיון להתחבר מחדש לאחר זמן קצר.</a:t>
            </a:r>
          </a:p>
        </p:txBody>
      </p:sp>
    </p:spTree>
    <p:extLst>
      <p:ext uri="{BB962C8B-B14F-4D97-AF65-F5344CB8AC3E}">
        <p14:creationId xmlns:p14="http://schemas.microsoft.com/office/powerpoint/2010/main" val="3997278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27CFD1A7-2C88-AC83-2ABA-2CEBBB9E24BB}"/>
              </a:ext>
            </a:extLst>
          </p:cNvPr>
          <p:cNvSpPr txBox="1"/>
          <p:nvPr/>
        </p:nvSpPr>
        <p:spPr>
          <a:xfrm>
            <a:off x="7414254" y="4025246"/>
            <a:ext cx="4404551" cy="2862322"/>
          </a:xfrm>
          <a:prstGeom prst="rect">
            <a:avLst/>
          </a:prstGeom>
          <a:noFill/>
        </p:spPr>
        <p:txBody>
          <a:bodyPr wrap="square" rtlCol="1">
            <a:spAutoFit/>
          </a:bodyPr>
          <a:lstStyle/>
          <a:p>
            <a:r>
              <a:rPr lang="en-US" dirty="0"/>
              <a:t> </a:t>
            </a:r>
            <a:r>
              <a:rPr lang="en-US" dirty="0" err="1"/>
              <a:t>BehaviorSubject</a:t>
            </a:r>
            <a:r>
              <a:rPr lang="en-US" dirty="0"/>
              <a:t> </a:t>
            </a:r>
            <a:r>
              <a:rPr lang="he-IL" dirty="0">
                <a:cs typeface="David" panose="020E0502060401010101" pitchFamily="34" charset="-79"/>
              </a:rPr>
              <a:t>הוא סוג של </a:t>
            </a:r>
            <a:r>
              <a:rPr lang="en-US" dirty="0"/>
              <a:t>Subject </a:t>
            </a:r>
            <a:r>
              <a:rPr lang="he-IL" dirty="0">
                <a:cs typeface="David" panose="020E0502060401010101" pitchFamily="34" charset="-79"/>
              </a:rPr>
              <a:t> ב-</a:t>
            </a:r>
            <a:r>
              <a:rPr lang="en-US" dirty="0" err="1"/>
              <a:t>RxJS</a:t>
            </a:r>
            <a:r>
              <a:rPr lang="en-US" dirty="0"/>
              <a:t> </a:t>
            </a:r>
            <a:r>
              <a:rPr lang="he-IL" dirty="0">
                <a:cs typeface="David" panose="020E0502060401010101" pitchFamily="34" charset="-79"/>
              </a:rPr>
              <a:t>המאפשר לשמור ערך אחרון ולשלוח אותו לכל מנוי חדש מיד לאחר הצטרפותו. זה שימושי כאשר יש צורך לשמור ולשלוח מצב נוכחי או ערך מעודכן למנויים חדשים. ב-</a:t>
            </a:r>
            <a:r>
              <a:rPr lang="en-US" dirty="0"/>
              <a:t> </a:t>
            </a:r>
            <a:r>
              <a:rPr lang="en-US" dirty="0" err="1"/>
              <a:t>TeacherService</a:t>
            </a:r>
            <a:r>
              <a:rPr lang="en-US" dirty="0"/>
              <a:t>, </a:t>
            </a:r>
            <a:r>
              <a:rPr lang="he-IL" dirty="0">
                <a:cs typeface="David" panose="020E0502060401010101" pitchFamily="34" charset="-79"/>
              </a:rPr>
              <a:t>ה-</a:t>
            </a:r>
            <a:r>
              <a:rPr lang="en-US" dirty="0" err="1"/>
              <a:t>BehaviorSubject</a:t>
            </a:r>
            <a:r>
              <a:rPr lang="he-IL" dirty="0">
                <a:cs typeface="David" panose="020E0502060401010101" pitchFamily="34" charset="-79"/>
              </a:rPr>
              <a:t>ים משמשים לניהול ולעדכון של רשימות שיעורים נוכחיים ושיעורי עתיד. הם שומרים את הערכים הנוכחיים ומוודאים שמנויים חדשים יקבלו את המידע המעודכן מיד לאחר הצטרפותם.</a:t>
            </a:r>
          </a:p>
        </p:txBody>
      </p:sp>
      <p:pic>
        <p:nvPicPr>
          <p:cNvPr id="3" name="תמונה 2">
            <a:extLst>
              <a:ext uri="{FF2B5EF4-FFF2-40B4-BE49-F238E27FC236}">
                <a16:creationId xmlns:a16="http://schemas.microsoft.com/office/drawing/2014/main" id="{4AC99B12-B84A-46A1-BEBB-6ABDB2524905}"/>
              </a:ext>
            </a:extLst>
          </p:cNvPr>
          <p:cNvPicPr>
            <a:picLocks noChangeAspect="1"/>
          </p:cNvPicPr>
          <p:nvPr/>
        </p:nvPicPr>
        <p:blipFill>
          <a:blip r:embed="rId2"/>
          <a:stretch>
            <a:fillRect/>
          </a:stretch>
        </p:blipFill>
        <p:spPr>
          <a:xfrm>
            <a:off x="459595" y="4801075"/>
            <a:ext cx="6370872" cy="1844200"/>
          </a:xfrm>
          <a:prstGeom prst="rect">
            <a:avLst/>
          </a:prstGeom>
          <a:ln>
            <a:noFill/>
          </a:ln>
          <a:effectLst>
            <a:outerShdw blurRad="292100" dist="139700" dir="2700000" algn="tl" rotWithShape="0">
              <a:srgbClr val="333333">
                <a:alpha val="65000"/>
              </a:srgbClr>
            </a:outerShdw>
          </a:effectLst>
        </p:spPr>
      </p:pic>
      <p:pic>
        <p:nvPicPr>
          <p:cNvPr id="4" name="תמונה 3">
            <a:extLst>
              <a:ext uri="{FF2B5EF4-FFF2-40B4-BE49-F238E27FC236}">
                <a16:creationId xmlns:a16="http://schemas.microsoft.com/office/drawing/2014/main" id="{7B62734E-EBA7-47D0-ABB0-50E8A5EA2A54}"/>
              </a:ext>
            </a:extLst>
          </p:cNvPr>
          <p:cNvPicPr>
            <a:picLocks noChangeAspect="1"/>
          </p:cNvPicPr>
          <p:nvPr/>
        </p:nvPicPr>
        <p:blipFill>
          <a:blip r:embed="rId3"/>
          <a:stretch>
            <a:fillRect/>
          </a:stretch>
        </p:blipFill>
        <p:spPr>
          <a:xfrm>
            <a:off x="304083" y="117362"/>
            <a:ext cx="9312447" cy="3907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963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DC1CC9-727A-0867-800B-3919940F4006}"/>
              </a:ext>
            </a:extLst>
          </p:cNvPr>
          <p:cNvSpPr>
            <a:spLocks noGrp="1"/>
          </p:cNvSpPr>
          <p:nvPr>
            <p:ph type="title"/>
          </p:nvPr>
        </p:nvSpPr>
        <p:spPr/>
        <p:txBody>
          <a:bodyPr/>
          <a:lstStyle/>
          <a:p>
            <a:r>
              <a:rPr lang="he-IL" dirty="0"/>
              <a:t>התהליך הכולל (סיכום קודים שקופיות קודמות)</a:t>
            </a:r>
          </a:p>
        </p:txBody>
      </p:sp>
      <p:sp>
        <p:nvSpPr>
          <p:cNvPr id="3" name="מציין מיקום תוכן 2">
            <a:extLst>
              <a:ext uri="{FF2B5EF4-FFF2-40B4-BE49-F238E27FC236}">
                <a16:creationId xmlns:a16="http://schemas.microsoft.com/office/drawing/2014/main" id="{47102688-A9F7-DDB0-3B3D-D7E1070728A4}"/>
              </a:ext>
            </a:extLst>
          </p:cNvPr>
          <p:cNvSpPr>
            <a:spLocks noGrp="1"/>
          </p:cNvSpPr>
          <p:nvPr>
            <p:ph idx="1"/>
          </p:nvPr>
        </p:nvSpPr>
        <p:spPr>
          <a:xfrm>
            <a:off x="838199" y="1825625"/>
            <a:ext cx="10702159" cy="4417520"/>
          </a:xfrm>
        </p:spPr>
        <p:txBody>
          <a:bodyPr/>
          <a:lstStyle/>
          <a:p>
            <a:pPr marL="0" indent="0">
              <a:buNone/>
            </a:pPr>
            <a:r>
              <a:rPr lang="he-IL" sz="3200" dirty="0"/>
              <a:t>קבלת הודעות </a:t>
            </a:r>
            <a:r>
              <a:rPr lang="en-US" dirty="0"/>
              <a:t>WebSocket: </a:t>
            </a:r>
            <a:r>
              <a:rPr lang="he-IL" dirty="0"/>
              <a:t> כאשר הודעה מתקבלת מהשרת דרך </a:t>
            </a:r>
            <a:r>
              <a:rPr lang="en-US" dirty="0"/>
              <a:t>WebSocket, </a:t>
            </a:r>
            <a:r>
              <a:rPr lang="en-US" dirty="0" err="1"/>
              <a:t>WebSocketService</a:t>
            </a:r>
            <a:r>
              <a:rPr lang="en-US" dirty="0"/>
              <a:t> </a:t>
            </a:r>
            <a:r>
              <a:rPr lang="he-IL" dirty="0"/>
              <a:t> שולח את ההודעה המתאימה ל-</a:t>
            </a:r>
            <a:r>
              <a:rPr lang="en-US" dirty="0"/>
              <a:t>Subject </a:t>
            </a:r>
            <a:r>
              <a:rPr lang="he-IL" dirty="0"/>
              <a:t>הרלוונטי. ב- </a:t>
            </a:r>
            <a:r>
              <a:rPr lang="en-US" dirty="0"/>
              <a:t> </a:t>
            </a:r>
            <a:r>
              <a:rPr lang="en-US" dirty="0" err="1"/>
              <a:t>AppComponent</a:t>
            </a:r>
            <a:r>
              <a:rPr lang="en-US" dirty="0"/>
              <a:t> </a:t>
            </a:r>
            <a:r>
              <a:rPr lang="he-IL" dirty="0"/>
              <a:t>הודעות אלו נקלטות, והמידע מעובד לצורך עדכון השיעורים</a:t>
            </a:r>
          </a:p>
          <a:p>
            <a:pPr marL="0" indent="0">
              <a:buNone/>
            </a:pPr>
            <a:r>
              <a:rPr lang="he-IL" sz="3200" dirty="0"/>
              <a:t>עדכון</a:t>
            </a:r>
            <a:r>
              <a:rPr lang="he-IL" dirty="0"/>
              <a:t> </a:t>
            </a:r>
            <a:r>
              <a:rPr lang="en-US" dirty="0"/>
              <a:t> </a:t>
            </a:r>
            <a:r>
              <a:rPr lang="en-US" dirty="0" err="1"/>
              <a:t>TeacherService</a:t>
            </a:r>
            <a:r>
              <a:rPr lang="en-US" dirty="0"/>
              <a:t>: </a:t>
            </a:r>
            <a:r>
              <a:rPr lang="he-IL" dirty="0"/>
              <a:t>אם ישנם שינויים בשיעורים הנוכחיים או העתידיים שמגיעים מהודעות </a:t>
            </a:r>
            <a:r>
              <a:rPr lang="en-US" dirty="0"/>
              <a:t> WebSocket, </a:t>
            </a:r>
            <a:r>
              <a:rPr lang="en-US" dirty="0" err="1"/>
              <a:t>TeacherService</a:t>
            </a:r>
            <a:r>
              <a:rPr lang="en-US" dirty="0"/>
              <a:t> </a:t>
            </a:r>
            <a:r>
              <a:rPr lang="he-IL" dirty="0"/>
              <a:t>מעדכן את ה-</a:t>
            </a:r>
            <a:r>
              <a:rPr lang="en-US" dirty="0"/>
              <a:t>    </a:t>
            </a:r>
            <a:r>
              <a:rPr lang="en-US" dirty="0" err="1"/>
              <a:t>BehaviorSubject</a:t>
            </a:r>
            <a:r>
              <a:rPr lang="en-US" dirty="0"/>
              <a:t> </a:t>
            </a:r>
            <a:r>
              <a:rPr lang="he-IL" dirty="0"/>
              <a:t> המתאים. השיעורים מעודכנים באחסון המקומי של הדפדפן. </a:t>
            </a:r>
          </a:p>
          <a:p>
            <a:pPr marL="0" indent="0">
              <a:buNone/>
            </a:pPr>
            <a:r>
              <a:rPr lang="he-IL" sz="3200" dirty="0"/>
              <a:t>פלט למרכיבים</a:t>
            </a:r>
            <a:r>
              <a:rPr lang="he-IL" dirty="0"/>
              <a:t>: המרכיבים השונים באפליקציה מאזינים ל-</a:t>
            </a:r>
            <a:r>
              <a:rPr lang="en-US" dirty="0"/>
              <a:t>Observable </a:t>
            </a:r>
            <a:r>
              <a:rPr lang="he-IL" dirty="0"/>
              <a:t>של </a:t>
            </a:r>
            <a:r>
              <a:rPr lang="en-US" dirty="0"/>
              <a:t> </a:t>
            </a:r>
            <a:r>
              <a:rPr lang="en-US" dirty="0" err="1"/>
              <a:t>TeacherService</a:t>
            </a:r>
            <a:r>
              <a:rPr lang="en-US" dirty="0"/>
              <a:t> </a:t>
            </a:r>
            <a:r>
              <a:rPr lang="he-IL" dirty="0"/>
              <a:t>ומגיבים לשינויים בשיעורים הנוכחיים והעתידיים, מה שמאפשר להם להציג את המידע המעדכן בזמן אמת למשתמש.</a:t>
            </a:r>
          </a:p>
        </p:txBody>
      </p:sp>
      <p:pic>
        <p:nvPicPr>
          <p:cNvPr id="4" name="תמונה 3">
            <a:extLst>
              <a:ext uri="{FF2B5EF4-FFF2-40B4-BE49-F238E27FC236}">
                <a16:creationId xmlns:a16="http://schemas.microsoft.com/office/drawing/2014/main" id="{A40F29B2-01B0-471A-99B1-0BE917C8DCEC}"/>
              </a:ext>
            </a:extLst>
          </p:cNvPr>
          <p:cNvPicPr>
            <a:picLocks noChangeAspect="1"/>
          </p:cNvPicPr>
          <p:nvPr/>
        </p:nvPicPr>
        <p:blipFill>
          <a:blip r:embed="rId2"/>
          <a:stretch>
            <a:fillRect/>
          </a:stretch>
        </p:blipFill>
        <p:spPr>
          <a:xfrm>
            <a:off x="218283" y="78857"/>
            <a:ext cx="2941477" cy="742982"/>
          </a:xfrm>
          <a:prstGeom prst="rect">
            <a:avLst/>
          </a:prstGeom>
        </p:spPr>
      </p:pic>
    </p:spTree>
    <p:extLst>
      <p:ext uri="{BB962C8B-B14F-4D97-AF65-F5344CB8AC3E}">
        <p14:creationId xmlns:p14="http://schemas.microsoft.com/office/powerpoint/2010/main" val="2549489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3B86439-75D9-DC0A-767F-259DFC01FE7D}"/>
              </a:ext>
            </a:extLst>
          </p:cNvPr>
          <p:cNvSpPr>
            <a:spLocks noGrp="1"/>
          </p:cNvSpPr>
          <p:nvPr>
            <p:ph type="title"/>
          </p:nvPr>
        </p:nvSpPr>
        <p:spPr>
          <a:xfrm>
            <a:off x="7164371" y="484235"/>
            <a:ext cx="4701808" cy="948668"/>
          </a:xfrm>
        </p:spPr>
        <p:txBody>
          <a:bodyPr>
            <a:normAutofit fontScale="90000"/>
          </a:bodyPr>
          <a:lstStyle/>
          <a:p>
            <a:r>
              <a:rPr lang="he-IL" dirty="0" err="1"/>
              <a:t>קומפוננטת</a:t>
            </a:r>
            <a:r>
              <a:rPr lang="he-IL" dirty="0"/>
              <a:t> שיעורים עתידיים</a:t>
            </a:r>
          </a:p>
        </p:txBody>
      </p:sp>
      <p:sp>
        <p:nvSpPr>
          <p:cNvPr id="10" name="תיבת טקסט 9">
            <a:extLst>
              <a:ext uri="{FF2B5EF4-FFF2-40B4-BE49-F238E27FC236}">
                <a16:creationId xmlns:a16="http://schemas.microsoft.com/office/drawing/2014/main" id="{B0AF4C21-8115-B73E-21B8-56278ABB4636}"/>
              </a:ext>
            </a:extLst>
          </p:cNvPr>
          <p:cNvSpPr txBox="1"/>
          <p:nvPr/>
        </p:nvSpPr>
        <p:spPr>
          <a:xfrm>
            <a:off x="7727595" y="1951672"/>
            <a:ext cx="4025462" cy="1477328"/>
          </a:xfrm>
          <a:prstGeom prst="rect">
            <a:avLst/>
          </a:prstGeom>
          <a:noFill/>
        </p:spPr>
        <p:txBody>
          <a:bodyPr wrap="square" rtlCol="1">
            <a:spAutoFit/>
          </a:bodyPr>
          <a:lstStyle/>
          <a:p>
            <a:r>
              <a:rPr lang="he-IL" dirty="0">
                <a:cs typeface="David" panose="020E0502060401010101" pitchFamily="34" charset="-79"/>
              </a:rPr>
              <a:t>הרכיב מאזין לשינויים בשיעורים העתידיים דרך </a:t>
            </a:r>
            <a:r>
              <a:rPr lang="en-US" dirty="0"/>
              <a:t> </a:t>
            </a:r>
            <a:r>
              <a:rPr lang="en-US" dirty="0" err="1"/>
              <a:t>TeacherService</a:t>
            </a:r>
            <a:r>
              <a:rPr lang="en-US" dirty="0"/>
              <a:t> </a:t>
            </a:r>
            <a:r>
              <a:rPr lang="he-IL" dirty="0">
                <a:cs typeface="David" panose="020E0502060401010101" pitchFamily="34" charset="-79"/>
              </a:rPr>
              <a:t>ומעדכן את המידע המוצג בהתאם. ברגע שמידע חדש מתקבל, השיעורים העתידיים מתעדכנים ומוצגים ברכיב.</a:t>
            </a:r>
          </a:p>
        </p:txBody>
      </p:sp>
      <p:sp>
        <p:nvSpPr>
          <p:cNvPr id="12" name="תיבת טקסט 11">
            <a:extLst>
              <a:ext uri="{FF2B5EF4-FFF2-40B4-BE49-F238E27FC236}">
                <a16:creationId xmlns:a16="http://schemas.microsoft.com/office/drawing/2014/main" id="{8A288F98-27E1-7AB4-5A11-B90B0E38F436}"/>
              </a:ext>
            </a:extLst>
          </p:cNvPr>
          <p:cNvSpPr txBox="1"/>
          <p:nvPr/>
        </p:nvSpPr>
        <p:spPr>
          <a:xfrm>
            <a:off x="10205545" y="4572000"/>
            <a:ext cx="1848583" cy="646331"/>
          </a:xfrm>
          <a:prstGeom prst="rect">
            <a:avLst/>
          </a:prstGeom>
          <a:noFill/>
        </p:spPr>
        <p:txBody>
          <a:bodyPr wrap="square" rtlCol="1">
            <a:spAutoFit/>
          </a:bodyPr>
          <a:lstStyle/>
          <a:p>
            <a:r>
              <a:rPr lang="he-IL" dirty="0">
                <a:cs typeface="David" panose="020E0502060401010101" pitchFamily="34" charset="-79"/>
              </a:rPr>
              <a:t>צילום מסך הדפדפן בשקופית הבאה</a:t>
            </a:r>
          </a:p>
        </p:txBody>
      </p:sp>
      <p:pic>
        <p:nvPicPr>
          <p:cNvPr id="3" name="תמונה 2">
            <a:extLst>
              <a:ext uri="{FF2B5EF4-FFF2-40B4-BE49-F238E27FC236}">
                <a16:creationId xmlns:a16="http://schemas.microsoft.com/office/drawing/2014/main" id="{CE3D1236-4C9F-4D0A-B006-D2B24038D7F8}"/>
              </a:ext>
            </a:extLst>
          </p:cNvPr>
          <p:cNvPicPr>
            <a:picLocks noChangeAspect="1"/>
          </p:cNvPicPr>
          <p:nvPr/>
        </p:nvPicPr>
        <p:blipFill>
          <a:blip r:embed="rId2"/>
          <a:stretch>
            <a:fillRect/>
          </a:stretch>
        </p:blipFill>
        <p:spPr>
          <a:xfrm>
            <a:off x="96299" y="4104706"/>
            <a:ext cx="7902625" cy="2674852"/>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C177B32B-7408-4A38-8825-7EB7F7350FCA}"/>
              </a:ext>
            </a:extLst>
          </p:cNvPr>
          <p:cNvPicPr>
            <a:picLocks noChangeAspect="1"/>
          </p:cNvPicPr>
          <p:nvPr/>
        </p:nvPicPr>
        <p:blipFill>
          <a:blip r:embed="rId3"/>
          <a:stretch>
            <a:fillRect/>
          </a:stretch>
        </p:blipFill>
        <p:spPr>
          <a:xfrm>
            <a:off x="84841" y="434061"/>
            <a:ext cx="7323455" cy="3505504"/>
          </a:xfrm>
          <a:prstGeom prst="rect">
            <a:avLst/>
          </a:prstGeom>
          <a:ln>
            <a:noFill/>
          </a:ln>
          <a:effectLst>
            <a:outerShdw blurRad="292100" dist="139700" dir="2700000" algn="tl" rotWithShape="0">
              <a:srgbClr val="333333">
                <a:alpha val="65000"/>
              </a:srgbClr>
            </a:outerShdw>
          </a:effectLst>
        </p:spPr>
      </p:pic>
      <p:sp>
        <p:nvSpPr>
          <p:cNvPr id="13" name="חץ: שמאלה 12">
            <a:extLst>
              <a:ext uri="{FF2B5EF4-FFF2-40B4-BE49-F238E27FC236}">
                <a16:creationId xmlns:a16="http://schemas.microsoft.com/office/drawing/2014/main" id="{B05D1346-51FF-4061-ADEB-3BABDD2D1194}"/>
              </a:ext>
            </a:extLst>
          </p:cNvPr>
          <p:cNvSpPr/>
          <p:nvPr/>
        </p:nvSpPr>
        <p:spPr>
          <a:xfrm>
            <a:off x="10262106" y="4984720"/>
            <a:ext cx="263951" cy="160256"/>
          </a:xfrm>
          <a:prstGeom prst="lef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pic>
        <p:nvPicPr>
          <p:cNvPr id="8" name="תמונה 7">
            <a:extLst>
              <a:ext uri="{FF2B5EF4-FFF2-40B4-BE49-F238E27FC236}">
                <a16:creationId xmlns:a16="http://schemas.microsoft.com/office/drawing/2014/main" id="{2EAB71DC-DEFF-41B7-9DE0-1ACBE44B7211}"/>
              </a:ext>
            </a:extLst>
          </p:cNvPr>
          <p:cNvPicPr>
            <a:picLocks noChangeAspect="1"/>
          </p:cNvPicPr>
          <p:nvPr/>
        </p:nvPicPr>
        <p:blipFill>
          <a:blip r:embed="rId4"/>
          <a:stretch>
            <a:fillRect/>
          </a:stretch>
        </p:blipFill>
        <p:spPr>
          <a:xfrm>
            <a:off x="8445268" y="5861735"/>
            <a:ext cx="3633675" cy="917823"/>
          </a:xfrm>
          <a:prstGeom prst="rect">
            <a:avLst/>
          </a:prstGeom>
        </p:spPr>
      </p:pic>
    </p:spTree>
    <p:extLst>
      <p:ext uri="{BB962C8B-B14F-4D97-AF65-F5344CB8AC3E}">
        <p14:creationId xmlns:p14="http://schemas.microsoft.com/office/powerpoint/2010/main" val="214942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9D5C55-52AA-F289-C2CF-AE5F076C7729}"/>
              </a:ext>
            </a:extLst>
          </p:cNvPr>
          <p:cNvSpPr>
            <a:spLocks noGrp="1"/>
          </p:cNvSpPr>
          <p:nvPr>
            <p:ph type="title"/>
          </p:nvPr>
        </p:nvSpPr>
        <p:spPr>
          <a:xfrm>
            <a:off x="311366" y="61964"/>
            <a:ext cx="9482959" cy="791013"/>
          </a:xfrm>
        </p:spPr>
        <p:txBody>
          <a:bodyPr/>
          <a:lstStyle/>
          <a:p>
            <a:r>
              <a:rPr lang="he-IL" dirty="0">
                <a:solidFill>
                  <a:srgbClr val="F73B83"/>
                </a:solidFill>
                <a:cs typeface="David" panose="020E0502060401010101" pitchFamily="34" charset="-79"/>
              </a:rPr>
              <a:t>צילומי מסך של המשימה</a:t>
            </a:r>
            <a:endParaRPr lang="he-IL" dirty="0">
              <a:solidFill>
                <a:srgbClr val="F73B83"/>
              </a:solidFill>
            </a:endParaRPr>
          </a:p>
        </p:txBody>
      </p:sp>
      <p:pic>
        <p:nvPicPr>
          <p:cNvPr id="3" name="תמונה 2">
            <a:extLst>
              <a:ext uri="{FF2B5EF4-FFF2-40B4-BE49-F238E27FC236}">
                <a16:creationId xmlns:a16="http://schemas.microsoft.com/office/drawing/2014/main" id="{966230B5-35F1-4D3E-8718-456ED750AD13}"/>
              </a:ext>
            </a:extLst>
          </p:cNvPr>
          <p:cNvPicPr>
            <a:picLocks noChangeAspect="1"/>
          </p:cNvPicPr>
          <p:nvPr/>
        </p:nvPicPr>
        <p:blipFill>
          <a:blip r:embed="rId2"/>
          <a:stretch>
            <a:fillRect/>
          </a:stretch>
        </p:blipFill>
        <p:spPr>
          <a:xfrm>
            <a:off x="311366" y="4221967"/>
            <a:ext cx="11679810" cy="2409743"/>
          </a:xfrm>
          <a:prstGeom prst="rect">
            <a:avLst/>
          </a:prstGeom>
          <a:ln>
            <a:noFill/>
          </a:ln>
          <a:effectLst>
            <a:outerShdw blurRad="190500" algn="tl" rotWithShape="0">
              <a:srgbClr val="000000">
                <a:alpha val="70000"/>
              </a:srgbClr>
            </a:outerShdw>
          </a:effectLst>
        </p:spPr>
      </p:pic>
      <p:pic>
        <p:nvPicPr>
          <p:cNvPr id="5" name="תמונה 4">
            <a:extLst>
              <a:ext uri="{FF2B5EF4-FFF2-40B4-BE49-F238E27FC236}">
                <a16:creationId xmlns:a16="http://schemas.microsoft.com/office/drawing/2014/main" id="{5BEAA102-8C7B-4FE5-91B9-4054776008B8}"/>
              </a:ext>
            </a:extLst>
          </p:cNvPr>
          <p:cNvPicPr>
            <a:picLocks noChangeAspect="1"/>
          </p:cNvPicPr>
          <p:nvPr/>
        </p:nvPicPr>
        <p:blipFill>
          <a:blip r:embed="rId3"/>
          <a:stretch>
            <a:fillRect/>
          </a:stretch>
        </p:blipFill>
        <p:spPr>
          <a:xfrm>
            <a:off x="4805337" y="1152058"/>
            <a:ext cx="7060676" cy="2634515"/>
          </a:xfrm>
          <a:prstGeom prst="rect">
            <a:avLst/>
          </a:prstGeom>
        </p:spPr>
      </p:pic>
      <p:pic>
        <p:nvPicPr>
          <p:cNvPr id="11" name="תמונה 10">
            <a:extLst>
              <a:ext uri="{FF2B5EF4-FFF2-40B4-BE49-F238E27FC236}">
                <a16:creationId xmlns:a16="http://schemas.microsoft.com/office/drawing/2014/main" id="{F096359D-15FF-44E2-B608-EC6C3C701050}"/>
              </a:ext>
            </a:extLst>
          </p:cNvPr>
          <p:cNvPicPr>
            <a:picLocks noChangeAspect="1"/>
          </p:cNvPicPr>
          <p:nvPr/>
        </p:nvPicPr>
        <p:blipFill>
          <a:blip r:embed="rId4"/>
          <a:stretch>
            <a:fillRect/>
          </a:stretch>
        </p:blipFill>
        <p:spPr>
          <a:xfrm>
            <a:off x="0" y="2897961"/>
            <a:ext cx="4805337" cy="791014"/>
          </a:xfrm>
          <a:prstGeom prst="rect">
            <a:avLst/>
          </a:prstGeom>
        </p:spPr>
      </p:pic>
      <p:cxnSp>
        <p:nvCxnSpPr>
          <p:cNvPr id="13" name="מחבר חץ ישר 12">
            <a:extLst>
              <a:ext uri="{FF2B5EF4-FFF2-40B4-BE49-F238E27FC236}">
                <a16:creationId xmlns:a16="http://schemas.microsoft.com/office/drawing/2014/main" id="{58F1E993-8EF1-4BA4-B7EA-5C4C60021038}"/>
              </a:ext>
            </a:extLst>
          </p:cNvPr>
          <p:cNvCxnSpPr>
            <a:cxnSpLocks/>
          </p:cNvCxnSpPr>
          <p:nvPr/>
        </p:nvCxnSpPr>
        <p:spPr>
          <a:xfrm flipH="1">
            <a:off x="3101419" y="1885361"/>
            <a:ext cx="4751109" cy="67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תיבת טקסט 14">
            <a:extLst>
              <a:ext uri="{FF2B5EF4-FFF2-40B4-BE49-F238E27FC236}">
                <a16:creationId xmlns:a16="http://schemas.microsoft.com/office/drawing/2014/main" id="{21E0391D-4CE9-489D-A618-F0123A4DCCB1}"/>
              </a:ext>
            </a:extLst>
          </p:cNvPr>
          <p:cNvSpPr txBox="1"/>
          <p:nvPr/>
        </p:nvSpPr>
        <p:spPr>
          <a:xfrm>
            <a:off x="226243" y="1082837"/>
            <a:ext cx="3930978" cy="1477328"/>
          </a:xfrm>
          <a:prstGeom prst="rect">
            <a:avLst/>
          </a:prstGeom>
          <a:noFill/>
        </p:spPr>
        <p:txBody>
          <a:bodyPr wrap="square" rtlCol="1">
            <a:spAutoFit/>
          </a:bodyPr>
          <a:lstStyle/>
          <a:p>
            <a:r>
              <a:rPr lang="he-IL" dirty="0">
                <a:cs typeface="David" panose="020E0502060401010101" pitchFamily="34" charset="-79"/>
              </a:rPr>
              <a:t>בלחיצה על כפתור </a:t>
            </a:r>
            <a:br>
              <a:rPr lang="en-US" dirty="0"/>
            </a:br>
            <a:r>
              <a:rPr lang="he-IL" dirty="0">
                <a:cs typeface="David" panose="020E0502060401010101" pitchFamily="34" charset="-79"/>
              </a:rPr>
              <a:t>"שיעורים עתידיים למחר"</a:t>
            </a:r>
            <a:br>
              <a:rPr lang="en-US" dirty="0"/>
            </a:br>
            <a:r>
              <a:rPr lang="he-IL" dirty="0">
                <a:cs typeface="David" panose="020E0502060401010101" pitchFamily="34" charset="-79"/>
              </a:rPr>
              <a:t>אני מנותבת </a:t>
            </a:r>
            <a:r>
              <a:rPr lang="he-IL" dirty="0" err="1">
                <a:cs typeface="David" panose="020E0502060401010101" pitchFamily="34" charset="-79"/>
              </a:rPr>
              <a:t>לקומפוננטה</a:t>
            </a:r>
            <a:r>
              <a:rPr lang="he-IL" dirty="0">
                <a:cs typeface="David" panose="020E0502060401010101" pitchFamily="34" charset="-79"/>
              </a:rPr>
              <a:t> </a:t>
            </a:r>
            <a:r>
              <a:rPr lang="en-US" dirty="0"/>
              <a:t>future-lesson</a:t>
            </a:r>
            <a:br>
              <a:rPr lang="en-US" dirty="0"/>
            </a:br>
            <a:r>
              <a:rPr lang="he-IL" dirty="0">
                <a:cs typeface="David" panose="020E0502060401010101" pitchFamily="34" charset="-79"/>
              </a:rPr>
              <a:t>ומוצגים לי השיעורים שאמורים להתקיים יום למחרת</a:t>
            </a:r>
          </a:p>
        </p:txBody>
      </p:sp>
      <p:pic>
        <p:nvPicPr>
          <p:cNvPr id="8" name="תמונה 7">
            <a:extLst>
              <a:ext uri="{FF2B5EF4-FFF2-40B4-BE49-F238E27FC236}">
                <a16:creationId xmlns:a16="http://schemas.microsoft.com/office/drawing/2014/main" id="{9B8288D7-FF88-4CCF-B071-FB0519F67D9D}"/>
              </a:ext>
            </a:extLst>
          </p:cNvPr>
          <p:cNvPicPr>
            <a:picLocks noChangeAspect="1"/>
          </p:cNvPicPr>
          <p:nvPr/>
        </p:nvPicPr>
        <p:blipFill>
          <a:blip r:embed="rId5"/>
          <a:stretch>
            <a:fillRect/>
          </a:stretch>
        </p:blipFill>
        <p:spPr>
          <a:xfrm>
            <a:off x="0" y="0"/>
            <a:ext cx="3633675" cy="917823"/>
          </a:xfrm>
          <a:prstGeom prst="rect">
            <a:avLst/>
          </a:prstGeom>
        </p:spPr>
      </p:pic>
    </p:spTree>
    <p:extLst>
      <p:ext uri="{BB962C8B-B14F-4D97-AF65-F5344CB8AC3E}">
        <p14:creationId xmlns:p14="http://schemas.microsoft.com/office/powerpoint/2010/main" val="209486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F7E17-264C-4261-EEB5-15D3C47C031E}"/>
              </a:ext>
            </a:extLst>
          </p:cNvPr>
          <p:cNvSpPr>
            <a:spLocks noGrp="1"/>
          </p:cNvSpPr>
          <p:nvPr>
            <p:ph type="title"/>
          </p:nvPr>
        </p:nvSpPr>
        <p:spPr/>
        <p:txBody>
          <a:bodyPr/>
          <a:lstStyle/>
          <a:p>
            <a:r>
              <a:rPr lang="he-IL" dirty="0">
                <a:solidFill>
                  <a:srgbClr val="F73B83"/>
                </a:solidFill>
                <a:cs typeface="David" panose="020E0502060401010101" pitchFamily="34" charset="-79"/>
              </a:rPr>
              <a:t>שלב ה': בדיקות אבטחה ואיכות</a:t>
            </a:r>
            <a:endParaRPr lang="he-IL" dirty="0">
              <a:solidFill>
                <a:srgbClr val="F73B83"/>
              </a:solidFill>
            </a:endParaRPr>
          </a:p>
        </p:txBody>
      </p:sp>
      <p:sp>
        <p:nvSpPr>
          <p:cNvPr id="3" name="מציין מיקום תוכן 2">
            <a:extLst>
              <a:ext uri="{FF2B5EF4-FFF2-40B4-BE49-F238E27FC236}">
                <a16:creationId xmlns:a16="http://schemas.microsoft.com/office/drawing/2014/main" id="{7F0067E9-0060-E6A0-F3FA-65B4A8095665}"/>
              </a:ext>
            </a:extLst>
          </p:cNvPr>
          <p:cNvSpPr>
            <a:spLocks noGrp="1"/>
          </p:cNvSpPr>
          <p:nvPr>
            <p:ph idx="1"/>
          </p:nvPr>
        </p:nvSpPr>
        <p:spPr/>
        <p:txBody>
          <a:bodyPr/>
          <a:lstStyle/>
          <a:p>
            <a:pPr marL="0" indent="0">
              <a:buNone/>
            </a:pPr>
            <a:r>
              <a:rPr lang="he-IL" dirty="0"/>
              <a:t>כאשר סיימתי לפתח, הרצתי את האתר בסביבות שונות: </a:t>
            </a:r>
          </a:p>
          <a:p>
            <a:pPr marL="514350" indent="-514350">
              <a:buAutoNum type="arabicPeriod"/>
            </a:pPr>
            <a:r>
              <a:rPr lang="he-IL" dirty="0"/>
              <a:t>לוקאלית</a:t>
            </a:r>
          </a:p>
          <a:p>
            <a:pPr marL="514350" indent="-514350">
              <a:buAutoNum type="arabicPeriod"/>
            </a:pPr>
            <a:r>
              <a:rPr lang="he-IL" dirty="0"/>
              <a:t>על הענן </a:t>
            </a:r>
            <a:r>
              <a:rPr lang="en-US" dirty="0"/>
              <a:t>render</a:t>
            </a:r>
          </a:p>
          <a:p>
            <a:pPr marL="514350" indent="-514350">
              <a:buAutoNum type="arabicPeriod"/>
            </a:pPr>
            <a:endParaRPr lang="en-US" dirty="0"/>
          </a:p>
          <a:p>
            <a:pPr marL="0" indent="0">
              <a:buNone/>
            </a:pPr>
            <a:r>
              <a:rPr lang="he-IL" dirty="0"/>
              <a:t>בדקתי שהמסכים עובדים כראוי, במידה והמשימה הייתה על צד קליינט, ובמידה והמשימה הייתה על צד סרבר, בדקתי שה </a:t>
            </a:r>
            <a:r>
              <a:rPr lang="en-US" dirty="0" err="1"/>
              <a:t>apis</a:t>
            </a:r>
            <a:r>
              <a:rPr lang="he-IL" dirty="0"/>
              <a:t> מגיבים כראוי באמצעות </a:t>
            </a:r>
            <a:r>
              <a:rPr lang="en-US" dirty="0"/>
              <a:t>postman</a:t>
            </a:r>
            <a:r>
              <a:rPr lang="he-IL" dirty="0"/>
              <a:t>.</a:t>
            </a:r>
          </a:p>
        </p:txBody>
      </p:sp>
      <p:pic>
        <p:nvPicPr>
          <p:cNvPr id="4" name="תמונה 3">
            <a:extLst>
              <a:ext uri="{FF2B5EF4-FFF2-40B4-BE49-F238E27FC236}">
                <a16:creationId xmlns:a16="http://schemas.microsoft.com/office/drawing/2014/main" id="{25DD6729-E907-4A37-93F5-8120C0347B09}"/>
              </a:ext>
            </a:extLst>
          </p:cNvPr>
          <p:cNvPicPr>
            <a:picLocks noChangeAspect="1"/>
          </p:cNvPicPr>
          <p:nvPr/>
        </p:nvPicPr>
        <p:blipFill>
          <a:blip r:embed="rId2"/>
          <a:stretch>
            <a:fillRect/>
          </a:stretch>
        </p:blipFill>
        <p:spPr>
          <a:xfrm>
            <a:off x="441803" y="5718051"/>
            <a:ext cx="3633675" cy="917823"/>
          </a:xfrm>
          <a:prstGeom prst="rect">
            <a:avLst/>
          </a:prstGeom>
        </p:spPr>
      </p:pic>
    </p:spTree>
    <p:extLst>
      <p:ext uri="{BB962C8B-B14F-4D97-AF65-F5344CB8AC3E}">
        <p14:creationId xmlns:p14="http://schemas.microsoft.com/office/powerpoint/2010/main" val="3953025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B29C97-537B-BAA7-E8D3-1724B3A95593}"/>
              </a:ext>
            </a:extLst>
          </p:cNvPr>
          <p:cNvSpPr>
            <a:spLocks noGrp="1"/>
          </p:cNvSpPr>
          <p:nvPr>
            <p:ph type="title"/>
          </p:nvPr>
        </p:nvSpPr>
        <p:spPr/>
        <p:txBody>
          <a:bodyPr/>
          <a:lstStyle/>
          <a:p>
            <a:r>
              <a:rPr lang="he-IL" dirty="0">
                <a:solidFill>
                  <a:srgbClr val="F73B83"/>
                </a:solidFill>
                <a:cs typeface="David" panose="020E0502060401010101" pitchFamily="34" charset="-79"/>
              </a:rPr>
              <a:t>שלב ו': הטמעה ותמיכה</a:t>
            </a:r>
            <a:endParaRPr lang="he-IL" dirty="0">
              <a:solidFill>
                <a:srgbClr val="F73B83"/>
              </a:solidFill>
            </a:endParaRPr>
          </a:p>
        </p:txBody>
      </p:sp>
      <p:sp>
        <p:nvSpPr>
          <p:cNvPr id="3" name="מציין מיקום תוכן 2">
            <a:extLst>
              <a:ext uri="{FF2B5EF4-FFF2-40B4-BE49-F238E27FC236}">
                <a16:creationId xmlns:a16="http://schemas.microsoft.com/office/drawing/2014/main" id="{0AD31759-6B4E-995B-DF18-43BF74A7B826}"/>
              </a:ext>
            </a:extLst>
          </p:cNvPr>
          <p:cNvSpPr>
            <a:spLocks noGrp="1"/>
          </p:cNvSpPr>
          <p:nvPr>
            <p:ph idx="1"/>
          </p:nvPr>
        </p:nvSpPr>
        <p:spPr/>
        <p:txBody>
          <a:bodyPr/>
          <a:lstStyle/>
          <a:p>
            <a:pPr marL="0" indent="0">
              <a:buNone/>
            </a:pPr>
            <a:r>
              <a:rPr lang="he-IL" dirty="0"/>
              <a:t>בסיום כל ספרינט נערך דמו ללקוח, בסביבת ענן.</a:t>
            </a:r>
          </a:p>
          <a:p>
            <a:pPr marL="0" indent="0">
              <a:buNone/>
            </a:pPr>
            <a:r>
              <a:rPr lang="he-IL" dirty="0"/>
              <a:t>אנשי הקשר של הלקוח קבלו את הלינק לאתר להכרות עם המערכת ונתינת פידבק לשינויים נדרשים בספרינטים הבאים.</a:t>
            </a:r>
          </a:p>
          <a:p>
            <a:pPr marL="0" indent="0">
              <a:buNone/>
            </a:pPr>
            <a:r>
              <a:rPr lang="he-IL" dirty="0"/>
              <a:t>בעתיד הצוותות הבאים יפעילו את המערכת בענן חזק יותר ויטמיעו את המערכת באגף לשימוש יומיומי.</a:t>
            </a:r>
          </a:p>
        </p:txBody>
      </p:sp>
      <p:pic>
        <p:nvPicPr>
          <p:cNvPr id="4" name="תמונה 3">
            <a:extLst>
              <a:ext uri="{FF2B5EF4-FFF2-40B4-BE49-F238E27FC236}">
                <a16:creationId xmlns:a16="http://schemas.microsoft.com/office/drawing/2014/main" id="{356ECC9A-C7E3-42DD-A1B7-ED0EDF5FE926}"/>
              </a:ext>
            </a:extLst>
          </p:cNvPr>
          <p:cNvPicPr>
            <a:picLocks noChangeAspect="1"/>
          </p:cNvPicPr>
          <p:nvPr/>
        </p:nvPicPr>
        <p:blipFill>
          <a:blip r:embed="rId2"/>
          <a:stretch>
            <a:fillRect/>
          </a:stretch>
        </p:blipFill>
        <p:spPr>
          <a:xfrm>
            <a:off x="116683" y="5718051"/>
            <a:ext cx="3633675" cy="917823"/>
          </a:xfrm>
          <a:prstGeom prst="rect">
            <a:avLst/>
          </a:prstGeom>
        </p:spPr>
      </p:pic>
    </p:spTree>
    <p:extLst>
      <p:ext uri="{BB962C8B-B14F-4D97-AF65-F5344CB8AC3E}">
        <p14:creationId xmlns:p14="http://schemas.microsoft.com/office/powerpoint/2010/main" val="1792001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887D0821-8FDD-461A-A1C6-35586AE914AA}"/>
              </a:ext>
            </a:extLst>
          </p:cNvPr>
          <p:cNvSpPr txBox="1"/>
          <p:nvPr/>
        </p:nvSpPr>
        <p:spPr>
          <a:xfrm>
            <a:off x="641023" y="631596"/>
            <a:ext cx="11199043" cy="369332"/>
          </a:xfrm>
          <a:prstGeom prst="rect">
            <a:avLst/>
          </a:prstGeom>
          <a:noFill/>
        </p:spPr>
        <p:txBody>
          <a:bodyPr wrap="square" rtlCol="1">
            <a:spAutoFit/>
          </a:bodyPr>
          <a:lstStyle/>
          <a:p>
            <a:endParaRPr lang="he-IL" dirty="0">
              <a:cs typeface="David" panose="020E0502060401010101" pitchFamily="34" charset="-79"/>
            </a:endParaRPr>
          </a:p>
        </p:txBody>
      </p:sp>
      <p:sp>
        <p:nvSpPr>
          <p:cNvPr id="9" name="כותרת 1">
            <a:extLst>
              <a:ext uri="{FF2B5EF4-FFF2-40B4-BE49-F238E27FC236}">
                <a16:creationId xmlns:a16="http://schemas.microsoft.com/office/drawing/2014/main" id="{0359639C-4C9F-407B-B0C3-6EF801B34F42}"/>
              </a:ext>
            </a:extLst>
          </p:cNvPr>
          <p:cNvSpPr>
            <a:spLocks noGrp="1"/>
          </p:cNvSpPr>
          <p:nvPr>
            <p:ph type="title"/>
          </p:nvPr>
        </p:nvSpPr>
        <p:spPr>
          <a:xfrm>
            <a:off x="838200" y="365125"/>
            <a:ext cx="10515600" cy="1325563"/>
          </a:xfrm>
        </p:spPr>
        <p:txBody>
          <a:bodyPr/>
          <a:lstStyle/>
          <a:p>
            <a:r>
              <a:rPr lang="he-IL" dirty="0">
                <a:solidFill>
                  <a:srgbClr val="F73B83"/>
                </a:solidFill>
                <a:cs typeface="David" panose="020E0502060401010101" pitchFamily="34" charset="-79"/>
              </a:rPr>
              <a:t>שלב ו': הטמעה ותמיכה</a:t>
            </a:r>
            <a:endParaRPr lang="he-IL" dirty="0">
              <a:solidFill>
                <a:srgbClr val="F73B83"/>
              </a:solidFill>
            </a:endParaRPr>
          </a:p>
        </p:txBody>
      </p:sp>
      <p:sp>
        <p:nvSpPr>
          <p:cNvPr id="14" name="תיבת טקסט 13">
            <a:extLst>
              <a:ext uri="{FF2B5EF4-FFF2-40B4-BE49-F238E27FC236}">
                <a16:creationId xmlns:a16="http://schemas.microsoft.com/office/drawing/2014/main" id="{4C74E92A-71A4-4B29-A4E8-4717C1AB5BE5}"/>
              </a:ext>
            </a:extLst>
          </p:cNvPr>
          <p:cNvSpPr txBox="1"/>
          <p:nvPr/>
        </p:nvSpPr>
        <p:spPr>
          <a:xfrm>
            <a:off x="1282045" y="1564849"/>
            <a:ext cx="10268932" cy="4154984"/>
          </a:xfrm>
          <a:prstGeom prst="rect">
            <a:avLst/>
          </a:prstGeom>
          <a:noFill/>
        </p:spPr>
        <p:txBody>
          <a:bodyPr wrap="square" rtlCol="1">
            <a:spAutoFit/>
          </a:bodyPr>
          <a:lstStyle/>
          <a:p>
            <a:r>
              <a:rPr lang="he-IL" sz="2400" dirty="0">
                <a:cs typeface="David" panose="020E0502060401010101" pitchFamily="34" charset="-79"/>
              </a:rPr>
              <a:t>הצוות שלנו ייסד את תשתית הפריסה בענן.</a:t>
            </a:r>
            <a:br>
              <a:rPr lang="en-US" sz="2400" dirty="0"/>
            </a:br>
            <a:r>
              <a:rPr lang="he-IL" sz="2400" dirty="0">
                <a:cs typeface="David" panose="020E0502060401010101" pitchFamily="34" charset="-79"/>
              </a:rPr>
              <a:t>החלק שלי היה לפרוס את </a:t>
            </a:r>
            <a:r>
              <a:rPr lang="he-IL" sz="2400" dirty="0" err="1">
                <a:cs typeface="David" panose="020E0502060401010101" pitchFamily="34" charset="-79"/>
              </a:rPr>
              <a:t>האפליקציית</a:t>
            </a:r>
            <a:r>
              <a:rPr lang="he-IL" sz="2400" dirty="0">
                <a:cs typeface="David" panose="020E0502060401010101" pitchFamily="34" charset="-79"/>
              </a:rPr>
              <a:t> </a:t>
            </a:r>
            <a:r>
              <a:rPr lang="en-US" sz="2400" dirty="0"/>
              <a:t>Angular </a:t>
            </a:r>
            <a:r>
              <a:rPr lang="he-IL" sz="2400" dirty="0">
                <a:cs typeface="David" panose="020E0502060401010101" pitchFamily="34" charset="-79"/>
              </a:rPr>
              <a:t> בענן.</a:t>
            </a:r>
            <a:br>
              <a:rPr lang="en-US" sz="2400" dirty="0"/>
            </a:br>
            <a:r>
              <a:rPr lang="he-IL" sz="2400" dirty="0">
                <a:cs typeface="David" panose="020E0502060401010101" pitchFamily="34" charset="-79"/>
              </a:rPr>
              <a:t>תיאור המשימה:</a:t>
            </a:r>
            <a:br>
              <a:rPr lang="en-US" sz="2400" dirty="0"/>
            </a:br>
            <a:r>
              <a:rPr lang="he-IL" sz="2400" dirty="0">
                <a:cs typeface="David" panose="020E0502060401010101" pitchFamily="34" charset="-79"/>
              </a:rPr>
              <a:t>1. ביצוע מחקר מקדים:</a:t>
            </a:r>
            <a:br>
              <a:rPr lang="en-US" sz="2400" dirty="0"/>
            </a:br>
            <a:r>
              <a:rPr lang="he-IL" sz="2400" dirty="0">
                <a:cs typeface="David" panose="020E0502060401010101" pitchFamily="34" charset="-79"/>
              </a:rPr>
              <a:t>ראשית חקרתי את הנושא ואת אופציות הענן העומדות </a:t>
            </a:r>
            <a:r>
              <a:rPr lang="he-IL" sz="2400" dirty="0" err="1">
                <a:cs typeface="David" panose="020E0502060401010101" pitchFamily="34" charset="-79"/>
              </a:rPr>
              <a:t>בפניי,בדקתי</a:t>
            </a:r>
            <a:r>
              <a:rPr lang="he-IL" sz="2400" dirty="0">
                <a:cs typeface="David" panose="020E0502060401010101" pitchFamily="34" charset="-79"/>
              </a:rPr>
              <a:t> את העננים של החברות הגדולות:</a:t>
            </a:r>
            <a:br>
              <a:rPr lang="en-US" sz="2400" dirty="0"/>
            </a:br>
            <a:r>
              <a:rPr lang="en-US" sz="2400" dirty="0"/>
              <a:t>render-</a:t>
            </a:r>
            <a:r>
              <a:rPr lang="en-US" sz="2400" dirty="0" err="1"/>
              <a:t>cloud,Amason</a:t>
            </a:r>
            <a:r>
              <a:rPr lang="en-US" sz="2400" dirty="0"/>
              <a:t>-AWS </a:t>
            </a:r>
            <a:r>
              <a:rPr lang="en-US" sz="2400" dirty="0" err="1"/>
              <a:t>cloud,Microsoft</a:t>
            </a:r>
            <a:r>
              <a:rPr lang="en-US" sz="2400" dirty="0"/>
              <a:t>-Azure </a:t>
            </a:r>
            <a:r>
              <a:rPr lang="en-US" sz="2400" dirty="0" err="1"/>
              <a:t>cloud,Google</a:t>
            </a:r>
            <a:r>
              <a:rPr lang="en-US" sz="2400" dirty="0"/>
              <a:t>-GCP cloud</a:t>
            </a:r>
            <a:br>
              <a:rPr lang="en-US" sz="2400" dirty="0"/>
            </a:br>
            <a:r>
              <a:rPr lang="he-IL" sz="2400" dirty="0">
                <a:cs typeface="David" panose="020E0502060401010101" pitchFamily="34" charset="-79"/>
              </a:rPr>
              <a:t>בשל המוגבלות הפיננסית של החברה הוחלט להעלות את </a:t>
            </a:r>
            <a:r>
              <a:rPr lang="he-IL" sz="2400" dirty="0" err="1">
                <a:cs typeface="David" panose="020E0502060401010101" pitchFamily="34" charset="-79"/>
              </a:rPr>
              <a:t>האפליקצייה</a:t>
            </a:r>
            <a:r>
              <a:rPr lang="he-IL" sz="2400" dirty="0">
                <a:cs typeface="David" panose="020E0502060401010101" pitchFamily="34" charset="-79"/>
              </a:rPr>
              <a:t> ל </a:t>
            </a:r>
            <a:r>
              <a:rPr lang="en-US" sz="2400" dirty="0"/>
              <a:t>render-cloud</a:t>
            </a:r>
            <a:r>
              <a:rPr lang="he-IL" sz="2400" dirty="0">
                <a:cs typeface="David" panose="020E0502060401010101" pitchFamily="34" charset="-79"/>
              </a:rPr>
              <a:t> </a:t>
            </a:r>
            <a:br>
              <a:rPr lang="en-US" sz="2400" dirty="0"/>
            </a:br>
            <a:r>
              <a:rPr lang="he-IL" sz="2400" dirty="0">
                <a:cs typeface="David" panose="020E0502060401010101" pitchFamily="34" charset="-79"/>
              </a:rPr>
              <a:t>להלן הפעולות צעד אחר צעד שעשיתי לשם כך:</a:t>
            </a:r>
            <a:endParaRPr lang="en-US" sz="2400" dirty="0">
              <a:cs typeface="David" panose="020E0502060401010101" pitchFamily="34" charset="-79"/>
            </a:endParaRPr>
          </a:p>
          <a:p>
            <a:br>
              <a:rPr lang="en-US" sz="2400" dirty="0"/>
            </a:br>
            <a:r>
              <a:rPr lang="he-IL" sz="2400" dirty="0">
                <a:cs typeface="David" panose="020E0502060401010101" pitchFamily="34" charset="-79"/>
                <a:hlinkClick r:id="rId2" action="ppaction://hlinkpres?slideindex=1&amp;slidetitle="/>
              </a:rPr>
              <a:t>מצגת להעלאת </a:t>
            </a:r>
            <a:r>
              <a:rPr lang="he-IL" sz="2400" dirty="0" err="1">
                <a:cs typeface="David" panose="020E0502060401010101" pitchFamily="34" charset="-79"/>
                <a:hlinkClick r:id="rId2" action="ppaction://hlinkpres?slideindex=1&amp;slidetitle="/>
              </a:rPr>
              <a:t>אפלקציית</a:t>
            </a:r>
            <a:r>
              <a:rPr lang="he-IL" sz="2400" dirty="0">
                <a:cs typeface="David" panose="020E0502060401010101" pitchFamily="34" charset="-79"/>
                <a:hlinkClick r:id="rId2" action="ppaction://hlinkpres?slideindex=1&amp;slidetitle="/>
              </a:rPr>
              <a:t> </a:t>
            </a:r>
            <a:r>
              <a:rPr lang="en-US" sz="2400" dirty="0">
                <a:hlinkClick r:id="rId2" action="ppaction://hlinkpres?slideindex=1&amp;slidetitle="/>
              </a:rPr>
              <a:t>ANGULAR </a:t>
            </a:r>
            <a:r>
              <a:rPr lang="he-IL" sz="2400" dirty="0">
                <a:cs typeface="David" panose="020E0502060401010101" pitchFamily="34" charset="-79"/>
                <a:hlinkClick r:id="rId2" action="ppaction://hlinkpres?slideindex=1&amp;slidetitle="/>
              </a:rPr>
              <a:t>לענן </a:t>
            </a:r>
            <a:r>
              <a:rPr lang="en-US" sz="2400" dirty="0">
                <a:hlinkClick r:id="rId2" action="ppaction://hlinkpres?slideindex=1&amp;slidetitle="/>
              </a:rPr>
              <a:t>RENDER.pptx</a:t>
            </a:r>
            <a:endParaRPr lang="he-IL" sz="2400" dirty="0">
              <a:cs typeface="David" panose="020E0502060401010101" pitchFamily="34" charset="-79"/>
            </a:endParaRPr>
          </a:p>
        </p:txBody>
      </p:sp>
      <p:pic>
        <p:nvPicPr>
          <p:cNvPr id="5" name="תמונה 4">
            <a:extLst>
              <a:ext uri="{FF2B5EF4-FFF2-40B4-BE49-F238E27FC236}">
                <a16:creationId xmlns:a16="http://schemas.microsoft.com/office/drawing/2014/main" id="{3C86B3CC-ACE9-4D8B-8ECB-9B63696B850D}"/>
              </a:ext>
            </a:extLst>
          </p:cNvPr>
          <p:cNvPicPr>
            <a:picLocks noChangeAspect="1"/>
          </p:cNvPicPr>
          <p:nvPr/>
        </p:nvPicPr>
        <p:blipFill>
          <a:blip r:embed="rId3"/>
          <a:stretch>
            <a:fillRect/>
          </a:stretch>
        </p:blipFill>
        <p:spPr>
          <a:xfrm>
            <a:off x="116683" y="5718051"/>
            <a:ext cx="3633675" cy="917823"/>
          </a:xfrm>
          <a:prstGeom prst="rect">
            <a:avLst/>
          </a:prstGeom>
        </p:spPr>
      </p:pic>
    </p:spTree>
    <p:extLst>
      <p:ext uri="{BB962C8B-B14F-4D97-AF65-F5344CB8AC3E}">
        <p14:creationId xmlns:p14="http://schemas.microsoft.com/office/powerpoint/2010/main" val="1710159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1153B2BA-14EE-4D2E-9324-4766CF13A9C8}"/>
              </a:ext>
            </a:extLst>
          </p:cNvPr>
          <p:cNvSpPr txBox="1"/>
          <p:nvPr/>
        </p:nvSpPr>
        <p:spPr>
          <a:xfrm>
            <a:off x="5700664" y="358218"/>
            <a:ext cx="6136849" cy="646331"/>
          </a:xfrm>
          <a:prstGeom prst="rect">
            <a:avLst/>
          </a:prstGeom>
          <a:noFill/>
        </p:spPr>
        <p:txBody>
          <a:bodyPr wrap="square" rtlCol="1">
            <a:spAutoFit/>
          </a:bodyPr>
          <a:lstStyle/>
          <a:p>
            <a:r>
              <a:rPr lang="he-IL" sz="3600" dirty="0">
                <a:cs typeface="David" panose="020E0502060401010101" pitchFamily="34" charset="-79"/>
              </a:rPr>
              <a:t>להלן התוצאות:</a:t>
            </a:r>
          </a:p>
        </p:txBody>
      </p:sp>
      <p:pic>
        <p:nvPicPr>
          <p:cNvPr id="5" name="תמונה 4">
            <a:extLst>
              <a:ext uri="{FF2B5EF4-FFF2-40B4-BE49-F238E27FC236}">
                <a16:creationId xmlns:a16="http://schemas.microsoft.com/office/drawing/2014/main" id="{B066D751-98BA-4069-9D65-0CDD3076E116}"/>
              </a:ext>
            </a:extLst>
          </p:cNvPr>
          <p:cNvPicPr>
            <a:picLocks noChangeAspect="1"/>
          </p:cNvPicPr>
          <p:nvPr/>
        </p:nvPicPr>
        <p:blipFill>
          <a:blip r:embed="rId2"/>
          <a:stretch>
            <a:fillRect/>
          </a:stretch>
        </p:blipFill>
        <p:spPr>
          <a:xfrm>
            <a:off x="1127484" y="2002655"/>
            <a:ext cx="4381500" cy="3619500"/>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8F79F925-CA7C-4372-8E7C-860275FF6429}"/>
              </a:ext>
            </a:extLst>
          </p:cNvPr>
          <p:cNvPicPr>
            <a:picLocks noChangeAspect="1"/>
          </p:cNvPicPr>
          <p:nvPr/>
        </p:nvPicPr>
        <p:blipFill>
          <a:blip r:embed="rId3"/>
          <a:stretch>
            <a:fillRect/>
          </a:stretch>
        </p:blipFill>
        <p:spPr>
          <a:xfrm>
            <a:off x="5932013" y="1845493"/>
            <a:ext cx="5905500" cy="3933825"/>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971FF6C6-FB7C-4FA7-93EB-C57D87952C29}"/>
              </a:ext>
            </a:extLst>
          </p:cNvPr>
          <p:cNvPicPr>
            <a:picLocks noChangeAspect="1"/>
          </p:cNvPicPr>
          <p:nvPr/>
        </p:nvPicPr>
        <p:blipFill>
          <a:blip r:embed="rId4"/>
          <a:stretch>
            <a:fillRect/>
          </a:stretch>
        </p:blipFill>
        <p:spPr>
          <a:xfrm>
            <a:off x="177643" y="5940177"/>
            <a:ext cx="3633675" cy="917823"/>
          </a:xfrm>
          <a:prstGeom prst="rect">
            <a:avLst/>
          </a:prstGeom>
        </p:spPr>
      </p:pic>
    </p:spTree>
    <p:extLst>
      <p:ext uri="{BB962C8B-B14F-4D97-AF65-F5344CB8AC3E}">
        <p14:creationId xmlns:p14="http://schemas.microsoft.com/office/powerpoint/2010/main" val="3366143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1">
            <a:extLst>
              <a:ext uri="{FF2B5EF4-FFF2-40B4-BE49-F238E27FC236}">
                <a16:creationId xmlns:a16="http://schemas.microsoft.com/office/drawing/2014/main" id="{0359639C-4C9F-407B-B0C3-6EF801B34F42}"/>
              </a:ext>
            </a:extLst>
          </p:cNvPr>
          <p:cNvSpPr>
            <a:spLocks noGrp="1"/>
          </p:cNvSpPr>
          <p:nvPr>
            <p:ph type="title"/>
          </p:nvPr>
        </p:nvSpPr>
        <p:spPr>
          <a:xfrm>
            <a:off x="838200" y="-111751"/>
            <a:ext cx="10515600" cy="1325563"/>
          </a:xfrm>
        </p:spPr>
        <p:txBody>
          <a:bodyPr/>
          <a:lstStyle/>
          <a:p>
            <a:r>
              <a:rPr lang="he-IL" dirty="0">
                <a:solidFill>
                  <a:srgbClr val="F73B83"/>
                </a:solidFill>
                <a:cs typeface="David" panose="020E0502060401010101" pitchFamily="34" charset="-79"/>
              </a:rPr>
              <a:t>שלב ו': הטמעה ותמיכה</a:t>
            </a:r>
            <a:endParaRPr lang="he-IL" dirty="0">
              <a:solidFill>
                <a:srgbClr val="F73B83"/>
              </a:solidFill>
            </a:endParaRPr>
          </a:p>
        </p:txBody>
      </p:sp>
      <p:pic>
        <p:nvPicPr>
          <p:cNvPr id="2" name="תמונה 1">
            <a:extLst>
              <a:ext uri="{FF2B5EF4-FFF2-40B4-BE49-F238E27FC236}">
                <a16:creationId xmlns:a16="http://schemas.microsoft.com/office/drawing/2014/main" id="{B647C10A-9692-4387-A08A-E9DD9E549526}"/>
              </a:ext>
            </a:extLst>
          </p:cNvPr>
          <p:cNvPicPr>
            <a:picLocks noChangeAspect="1"/>
          </p:cNvPicPr>
          <p:nvPr/>
        </p:nvPicPr>
        <p:blipFill>
          <a:blip r:embed="rId2"/>
          <a:stretch>
            <a:fillRect/>
          </a:stretch>
        </p:blipFill>
        <p:spPr>
          <a:xfrm>
            <a:off x="472935" y="849783"/>
            <a:ext cx="4892464" cy="5540220"/>
          </a:xfrm>
          <a:prstGeom prst="rect">
            <a:avLst/>
          </a:prstGeom>
          <a:ln>
            <a:noFill/>
          </a:ln>
          <a:effectLst>
            <a:outerShdw blurRad="292100" dist="139700" dir="2700000" algn="tl" rotWithShape="0">
              <a:srgbClr val="333333">
                <a:alpha val="65000"/>
              </a:srgbClr>
            </a:outerShdw>
          </a:effectLst>
        </p:spPr>
      </p:pic>
      <p:sp>
        <p:nvSpPr>
          <p:cNvPr id="3" name="תיבת טקסט 2">
            <a:extLst>
              <a:ext uri="{FF2B5EF4-FFF2-40B4-BE49-F238E27FC236}">
                <a16:creationId xmlns:a16="http://schemas.microsoft.com/office/drawing/2014/main" id="{5DE74786-7A64-4054-B074-D6D6359A9DE2}"/>
              </a:ext>
            </a:extLst>
          </p:cNvPr>
          <p:cNvSpPr txBox="1"/>
          <p:nvPr/>
        </p:nvSpPr>
        <p:spPr>
          <a:xfrm>
            <a:off x="6532775" y="1074656"/>
            <a:ext cx="4821025" cy="4154984"/>
          </a:xfrm>
          <a:prstGeom prst="rect">
            <a:avLst/>
          </a:prstGeom>
          <a:noFill/>
        </p:spPr>
        <p:txBody>
          <a:bodyPr wrap="square" rtlCol="1">
            <a:spAutoFit/>
          </a:bodyPr>
          <a:lstStyle/>
          <a:p>
            <a:r>
              <a:rPr lang="he-IL" sz="2200" dirty="0">
                <a:cs typeface="David" panose="020E0502060401010101" pitchFamily="34" charset="-79"/>
              </a:rPr>
              <a:t>התפקיד שלי היה להעלות את שירות ה-</a:t>
            </a:r>
            <a:br>
              <a:rPr lang="en-US" sz="2200" dirty="0"/>
            </a:br>
            <a:r>
              <a:rPr lang="he-IL" sz="2200" dirty="0">
                <a:cs typeface="David" panose="020E0502060401010101" pitchFamily="34" charset="-79"/>
              </a:rPr>
              <a:t> </a:t>
            </a:r>
            <a:r>
              <a:rPr lang="en-US" sz="2200" dirty="0"/>
              <a:t> attendance-service </a:t>
            </a:r>
            <a:r>
              <a:rPr lang="he-IL" sz="2200" dirty="0">
                <a:cs typeface="David" panose="020E0502060401010101" pitchFamily="34" charset="-79"/>
              </a:rPr>
              <a:t>לענן של </a:t>
            </a:r>
            <a:r>
              <a:rPr lang="en-US" sz="2200" dirty="0"/>
              <a:t>Render </a:t>
            </a:r>
            <a:r>
              <a:rPr lang="he-IL" sz="2200" dirty="0">
                <a:cs typeface="David" panose="020E0502060401010101" pitchFamily="34" charset="-79"/>
              </a:rPr>
              <a:t> .</a:t>
            </a:r>
            <a:br>
              <a:rPr lang="en-US" sz="2200" dirty="0"/>
            </a:br>
            <a:r>
              <a:rPr lang="he-IL" sz="2200" dirty="0">
                <a:cs typeface="David" panose="020E0502060401010101" pitchFamily="34" charset="-79"/>
              </a:rPr>
              <a:t>לאחר חקר מעמיק, הבנתי שעל מנת להעלות שירות כתוב ב-</a:t>
            </a:r>
            <a:r>
              <a:rPr lang="en-US" sz="2200" dirty="0"/>
              <a:t>Java Spring Boot</a:t>
            </a:r>
            <a:r>
              <a:rPr lang="he-IL" sz="2200" dirty="0">
                <a:cs typeface="David" panose="020E0502060401010101" pitchFamily="34" charset="-79"/>
              </a:rPr>
              <a:t> יש צורך בקובץ </a:t>
            </a:r>
            <a:r>
              <a:rPr lang="en-US" sz="2200" dirty="0"/>
              <a:t> </a:t>
            </a:r>
            <a:r>
              <a:rPr lang="en-US" sz="2200" dirty="0" err="1"/>
              <a:t>Dockerfile</a:t>
            </a:r>
            <a:r>
              <a:rPr lang="en-US" sz="2200" dirty="0"/>
              <a:t> </a:t>
            </a:r>
            <a:r>
              <a:rPr lang="he-IL" sz="2200" dirty="0">
                <a:cs typeface="David" panose="020E0502060401010101" pitchFamily="34" charset="-79"/>
              </a:rPr>
              <a:t>המאפשר ליצור </a:t>
            </a:r>
            <a:r>
              <a:rPr lang="en-US" sz="2200" dirty="0"/>
              <a:t>Image </a:t>
            </a:r>
            <a:r>
              <a:rPr lang="he-IL" sz="2200" dirty="0">
                <a:cs typeface="David" panose="020E0502060401010101" pitchFamily="34" charset="-79"/>
              </a:rPr>
              <a:t> המכילה את כל התלויות הנדרשות להפעלת האפליקציה, ומקל על פריסתה בסביבות שונות, כולל ענן. התקנתי את </a:t>
            </a:r>
            <a:r>
              <a:rPr lang="en-US" sz="2200" dirty="0"/>
              <a:t>Docker Desktop </a:t>
            </a:r>
            <a:r>
              <a:rPr lang="he-IL" sz="2200" dirty="0">
                <a:cs typeface="David" panose="020E0502060401010101" pitchFamily="34" charset="-79"/>
              </a:rPr>
              <a:t> כדי לוודא שהתמונה נבנית כראוי לפני ההעלאה לענן, יצרתי </a:t>
            </a:r>
            <a:r>
              <a:rPr lang="en-US" sz="2200" dirty="0" err="1"/>
              <a:t>Dockerfile</a:t>
            </a:r>
            <a:r>
              <a:rPr lang="he-IL" sz="2200" dirty="0">
                <a:cs typeface="David" panose="020E0502060401010101" pitchFamily="34" charset="-79"/>
              </a:rPr>
              <a:t> שילבתי אותו בפרויקט, והצלחתי להעלות את השירות בהצלחה.</a:t>
            </a:r>
          </a:p>
        </p:txBody>
      </p:sp>
      <p:cxnSp>
        <p:nvCxnSpPr>
          <p:cNvPr id="5" name="מחבר חץ ישר 4">
            <a:extLst>
              <a:ext uri="{FF2B5EF4-FFF2-40B4-BE49-F238E27FC236}">
                <a16:creationId xmlns:a16="http://schemas.microsoft.com/office/drawing/2014/main" id="{A8394282-EBF0-4E0C-B1AE-B3FABAFCE9F6}"/>
              </a:ext>
            </a:extLst>
          </p:cNvPr>
          <p:cNvCxnSpPr/>
          <p:nvPr/>
        </p:nvCxnSpPr>
        <p:spPr>
          <a:xfrm flipH="1" flipV="1">
            <a:off x="2149311" y="1074656"/>
            <a:ext cx="6504495" cy="143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תמונה 5">
            <a:extLst>
              <a:ext uri="{FF2B5EF4-FFF2-40B4-BE49-F238E27FC236}">
                <a16:creationId xmlns:a16="http://schemas.microsoft.com/office/drawing/2014/main" id="{204DADAA-ED7A-4249-8B6D-6413F89AC5D4}"/>
              </a:ext>
            </a:extLst>
          </p:cNvPr>
          <p:cNvPicPr>
            <a:picLocks noChangeAspect="1"/>
          </p:cNvPicPr>
          <p:nvPr/>
        </p:nvPicPr>
        <p:blipFill>
          <a:blip r:embed="rId3"/>
          <a:stretch>
            <a:fillRect/>
          </a:stretch>
        </p:blipFill>
        <p:spPr>
          <a:xfrm>
            <a:off x="7826805" y="5672871"/>
            <a:ext cx="3633675" cy="917823"/>
          </a:xfrm>
          <a:prstGeom prst="rect">
            <a:avLst/>
          </a:prstGeom>
        </p:spPr>
      </p:pic>
    </p:spTree>
    <p:extLst>
      <p:ext uri="{BB962C8B-B14F-4D97-AF65-F5344CB8AC3E}">
        <p14:creationId xmlns:p14="http://schemas.microsoft.com/office/powerpoint/2010/main" val="2433050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8573-16D0-121D-5B71-E3E0B0ADC4AC}"/>
              </a:ext>
            </a:extLst>
          </p:cNvPr>
          <p:cNvSpPr>
            <a:spLocks noGrp="1"/>
          </p:cNvSpPr>
          <p:nvPr>
            <p:ph type="title"/>
          </p:nvPr>
        </p:nvSpPr>
        <p:spPr/>
        <p:txBody>
          <a:bodyPr/>
          <a:lstStyle/>
          <a:p>
            <a:pPr algn="ctr"/>
            <a:r>
              <a:rPr lang="iw-IL" dirty="0">
                <a:solidFill>
                  <a:srgbClr val="F73B83"/>
                </a:solidFill>
                <a:cs typeface="David" panose="020E0502060401010101" pitchFamily="34" charset="-79"/>
              </a:rPr>
              <a:t>תיאור הפרויקט</a:t>
            </a:r>
            <a:endParaRPr lang="he-IL" dirty="0">
              <a:solidFill>
                <a:srgbClr val="F73B83"/>
              </a:solidFill>
              <a:cs typeface="David" panose="020E0502060401010101" pitchFamily="34" charset="-79"/>
            </a:endParaRPr>
          </a:p>
        </p:txBody>
      </p:sp>
      <p:sp>
        <p:nvSpPr>
          <p:cNvPr id="3" name="מציין מיקום תוכן 2">
            <a:extLst>
              <a:ext uri="{FF2B5EF4-FFF2-40B4-BE49-F238E27FC236}">
                <a16:creationId xmlns:a16="http://schemas.microsoft.com/office/drawing/2014/main" id="{714B55BF-6EE1-F8A6-2189-F6F8250A3C1D}"/>
              </a:ext>
            </a:extLst>
          </p:cNvPr>
          <p:cNvSpPr>
            <a:spLocks noGrp="1"/>
          </p:cNvSpPr>
          <p:nvPr>
            <p:ph idx="1"/>
          </p:nvPr>
        </p:nvSpPr>
        <p:spPr/>
        <p:txBody>
          <a:bodyPr>
            <a:normAutofit fontScale="85000" lnSpcReduction="20000"/>
          </a:bodyPr>
          <a:lstStyle/>
          <a:p>
            <a:pPr marL="0" marR="0" lvl="0" indent="0" algn="r" rtl="1">
              <a:lnSpc>
                <a:spcPct val="100000"/>
              </a:lnSpc>
              <a:spcBef>
                <a:spcPts val="0"/>
              </a:spcBef>
              <a:spcAft>
                <a:spcPts val="0"/>
              </a:spcAft>
              <a:buClr>
                <a:schemeClr val="lt1"/>
              </a:buClr>
              <a:buSzPts val="1800"/>
              <a:buNone/>
            </a:pPr>
            <a:r>
              <a:rPr lang="he-IL" sz="2400" b="1" i="0" u="none" strike="noStrike" cap="none" dirty="0">
                <a:latin typeface="David" panose="020E0502060401010101" pitchFamily="34" charset="-79"/>
                <a:ea typeface="Arial"/>
                <a:cs typeface="David" panose="020E0502060401010101" pitchFamily="34" charset="-79"/>
                <a:sym typeface="Arial"/>
              </a:rPr>
              <a:t>תיאור כללי: </a:t>
            </a:r>
            <a:r>
              <a:rPr lang="he-IL" sz="2400" i="0" u="none" strike="noStrike" cap="none" dirty="0">
                <a:latin typeface="David" panose="020E0502060401010101" pitchFamily="34" charset="-79"/>
                <a:ea typeface="Arial"/>
                <a:cs typeface="David" panose="020E0502060401010101" pitchFamily="34" charset="-79"/>
                <a:sym typeface="Arial"/>
              </a:rPr>
              <a:t>הקמת מערכת</a:t>
            </a:r>
            <a:r>
              <a:rPr lang="en-US" sz="2400" i="0" u="none" strike="noStrike" cap="none" dirty="0">
                <a:latin typeface="David" panose="020E0502060401010101" pitchFamily="34" charset="-79"/>
                <a:ea typeface="Arial"/>
                <a:cs typeface="David" panose="020E0502060401010101" pitchFamily="34" charset="-79"/>
                <a:sym typeface="Arial"/>
              </a:rPr>
              <a:t>full-stack </a:t>
            </a:r>
            <a:r>
              <a:rPr lang="he-IL" sz="2400" i="0" u="none" strike="noStrike" cap="none" dirty="0">
                <a:latin typeface="David" panose="020E0502060401010101" pitchFamily="34" charset="-79"/>
                <a:ea typeface="Arial"/>
                <a:cs typeface="David" panose="020E0502060401010101" pitchFamily="34" charset="-79"/>
                <a:sym typeface="Arial"/>
              </a:rPr>
              <a:t> כמפורט בשקופית מספר 4.</a:t>
            </a:r>
          </a:p>
          <a:p>
            <a:pPr marL="0" marR="0" lvl="0" indent="0" algn="r" rtl="1">
              <a:lnSpc>
                <a:spcPct val="100000"/>
              </a:lnSpc>
              <a:spcBef>
                <a:spcPts val="0"/>
              </a:spcBef>
              <a:spcAft>
                <a:spcPts val="0"/>
              </a:spcAft>
              <a:buClr>
                <a:schemeClr val="lt1"/>
              </a:buClr>
              <a:buSzPts val="1800"/>
              <a:buNone/>
            </a:pPr>
            <a:endParaRPr lang="he-IL" sz="2400" b="1" dirty="0">
              <a:latin typeface="David" panose="020E0502060401010101" pitchFamily="34" charset="-79"/>
              <a:ea typeface="Arial"/>
              <a:cs typeface="David" panose="020E0502060401010101" pitchFamily="34" charset="-79"/>
              <a:sym typeface="Arial"/>
            </a:endParaRPr>
          </a:p>
          <a:p>
            <a:pPr marL="0" marR="0" lvl="0" indent="0" algn="r" rtl="1">
              <a:lnSpc>
                <a:spcPct val="100000"/>
              </a:lnSpc>
              <a:spcBef>
                <a:spcPts val="0"/>
              </a:spcBef>
              <a:spcAft>
                <a:spcPts val="0"/>
              </a:spcAft>
              <a:buClr>
                <a:schemeClr val="lt1"/>
              </a:buClr>
              <a:buSzPts val="1800"/>
              <a:buNone/>
            </a:pPr>
            <a:r>
              <a:rPr lang="iw-IL" sz="2400" b="1" i="0" u="none" strike="noStrike" cap="none" dirty="0">
                <a:latin typeface="David" panose="020E0502060401010101" pitchFamily="34" charset="-79"/>
                <a:ea typeface="Arial"/>
                <a:cs typeface="David" panose="020E0502060401010101" pitchFamily="34" charset="-79"/>
                <a:sym typeface="Arial"/>
              </a:rPr>
              <a:t>תפקיד הסטודנט:</a:t>
            </a:r>
            <a:r>
              <a:rPr lang="iw-IL" sz="2400" b="0" i="0" u="none" strike="noStrike" cap="none" dirty="0">
                <a:latin typeface="David" panose="020E0502060401010101" pitchFamily="34" charset="-79"/>
                <a:ea typeface="Arial"/>
                <a:cs typeface="David" panose="020E0502060401010101" pitchFamily="34" charset="-79"/>
                <a:sym typeface="Arial"/>
              </a:rPr>
              <a:t> </a:t>
            </a:r>
            <a:r>
              <a:rPr lang="he-IL" sz="2400" b="0" i="0" u="none" strike="noStrike" cap="none" dirty="0">
                <a:latin typeface="David" panose="020E0502060401010101" pitchFamily="34" charset="-79"/>
                <a:ea typeface="Arial"/>
                <a:cs typeface="David" panose="020E0502060401010101" pitchFamily="34" charset="-79"/>
                <a:sym typeface="Arial"/>
              </a:rPr>
              <a:t>מפתחת תשתיות </a:t>
            </a:r>
            <a:r>
              <a:rPr lang="en-US" sz="2400" b="0" i="0" u="none" strike="noStrike" cap="none" dirty="0">
                <a:latin typeface="David" panose="020E0502060401010101" pitchFamily="34" charset="-79"/>
                <a:ea typeface="Arial"/>
                <a:cs typeface="David" panose="020E0502060401010101" pitchFamily="34" charset="-79"/>
                <a:sym typeface="Arial"/>
              </a:rPr>
              <a:t>full-stack</a:t>
            </a: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David" panose="020E0502060401010101" pitchFamily="34" charset="-79"/>
                <a:ea typeface="Arial"/>
                <a:cs typeface="David" panose="020E0502060401010101" pitchFamily="34" charset="-79"/>
                <a:sym typeface="Arial"/>
              </a:rPr>
              <a:t>מטרות ויעדים</a:t>
            </a:r>
            <a:r>
              <a:rPr lang="he-IL" sz="2400" b="0" i="0" u="none" strike="noStrike" cap="none" dirty="0">
                <a:latin typeface="David" panose="020E0502060401010101" pitchFamily="34" charset="-79"/>
                <a:ea typeface="Arial"/>
                <a:cs typeface="David" panose="020E0502060401010101" pitchFamily="34" charset="-79"/>
                <a:sym typeface="Arial"/>
              </a:rPr>
              <a:t>: לספק פלטפורמה נגישה לתפעול האגף באופן דיגיטלי.</a:t>
            </a:r>
            <a:endParaRPr lang="he-IL" sz="2400" dirty="0">
              <a:latin typeface="David" panose="020E0502060401010101" pitchFamily="34" charset="-79"/>
              <a:cs typeface="David" panose="020E0502060401010101" pitchFamily="34" charset="-79"/>
            </a:endParaRP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David" panose="020E0502060401010101" pitchFamily="34" charset="-79"/>
                <a:ea typeface="Arial"/>
                <a:cs typeface="David" panose="020E0502060401010101" pitchFamily="34" charset="-79"/>
                <a:sym typeface="Arial"/>
              </a:rPr>
              <a:t>מוצרים צפויים</a:t>
            </a:r>
            <a:r>
              <a:rPr lang="he-IL" sz="2400" b="0" i="0" u="none" strike="noStrike" cap="none" dirty="0">
                <a:latin typeface="David" panose="020E0502060401010101" pitchFamily="34" charset="-79"/>
                <a:ea typeface="Arial"/>
                <a:cs typeface="David" panose="020E0502060401010101" pitchFamily="34" charset="-79"/>
                <a:sym typeface="Arial"/>
              </a:rPr>
              <a:t>: </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David" panose="020E0502060401010101" pitchFamily="34" charset="-79"/>
                <a:ea typeface="Arial"/>
                <a:cs typeface="David" panose="020E0502060401010101" pitchFamily="34" charset="-79"/>
                <a:sym typeface="Arial"/>
              </a:rPr>
              <a:t>1. </a:t>
            </a:r>
            <a:r>
              <a:rPr lang="en-US" sz="2400" b="0" i="0" u="none" strike="noStrike" cap="none" dirty="0">
                <a:latin typeface="David" panose="020E0502060401010101" pitchFamily="34" charset="-79"/>
                <a:ea typeface="Arial"/>
                <a:cs typeface="David" panose="020E0502060401010101" pitchFamily="34" charset="-79"/>
                <a:sym typeface="Arial"/>
              </a:rPr>
              <a:t>DB</a:t>
            </a:r>
            <a:r>
              <a:rPr lang="he-IL" sz="2400" b="0" i="0" u="none" strike="noStrike" cap="none" dirty="0">
                <a:latin typeface="David" panose="020E0502060401010101" pitchFamily="34" charset="-79"/>
                <a:ea typeface="Arial"/>
                <a:cs typeface="David" panose="020E0502060401010101" pitchFamily="34" charset="-79"/>
                <a:sym typeface="Arial"/>
              </a:rPr>
              <a:t> מרכזי לשמירת כל נתוני התלמידים והקורסים.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David" panose="020E0502060401010101" pitchFamily="34" charset="-79"/>
                <a:ea typeface="Arial"/>
                <a:cs typeface="David" panose="020E0502060401010101" pitchFamily="34" charset="-79"/>
                <a:sym typeface="Arial"/>
              </a:rPr>
              <a:t>2. מסכים </a:t>
            </a:r>
            <a:r>
              <a:rPr lang="he-IL" sz="2400" dirty="0" err="1">
                <a:latin typeface="David" panose="020E0502060401010101" pitchFamily="34" charset="-79"/>
                <a:ea typeface="Arial"/>
                <a:cs typeface="David" panose="020E0502060401010101" pitchFamily="34" charset="-79"/>
                <a:sym typeface="Arial"/>
              </a:rPr>
              <a:t>ליצירה,עדכון</a:t>
            </a:r>
            <a:r>
              <a:rPr lang="he-IL" sz="2400" dirty="0">
                <a:latin typeface="David" panose="020E0502060401010101" pitchFamily="34" charset="-79"/>
                <a:ea typeface="Arial"/>
                <a:cs typeface="David" panose="020E0502060401010101" pitchFamily="34" charset="-79"/>
                <a:sym typeface="Arial"/>
              </a:rPr>
              <a:t> ומחיקה של תלמידים וקורסים.</a:t>
            </a:r>
          </a:p>
          <a:p>
            <a:pPr marL="914400" lvl="1" indent="-457200">
              <a:lnSpc>
                <a:spcPct val="100000"/>
              </a:lnSpc>
              <a:spcBef>
                <a:spcPts val="0"/>
              </a:spcBef>
              <a:buClr>
                <a:schemeClr val="lt1"/>
              </a:buClr>
              <a:buSzPts val="1800"/>
              <a:buFont typeface="+mj-lt"/>
              <a:buAutoNum type="arabicPeriod"/>
            </a:pPr>
            <a:r>
              <a:rPr lang="he-IL" sz="2000" dirty="0">
                <a:latin typeface="David" panose="020E0502060401010101" pitchFamily="34" charset="-79"/>
                <a:ea typeface="Arial"/>
                <a:cs typeface="David" panose="020E0502060401010101" pitchFamily="34" charset="-79"/>
                <a:sym typeface="Arial"/>
              </a:rPr>
              <a:t>2.1 מסך לצפיית מערכת שעות של קורס בתצוגת לוח שנה + אפשרות להוסיף שיעור למערכת השעות הקיימת. וכן אופציות עריכת פרטי שיעור קיימים.</a:t>
            </a:r>
          </a:p>
          <a:p>
            <a:pPr marL="914400" lvl="1" indent="-457200">
              <a:lnSpc>
                <a:spcPct val="100000"/>
              </a:lnSpc>
              <a:spcBef>
                <a:spcPts val="0"/>
              </a:spcBef>
              <a:buClr>
                <a:schemeClr val="lt1"/>
              </a:buClr>
              <a:buSzPts val="1800"/>
              <a:buFont typeface="+mj-lt"/>
              <a:buAutoNum type="arabicPeriod"/>
            </a:pPr>
            <a:r>
              <a:rPr lang="he-IL" sz="2000" dirty="0">
                <a:latin typeface="David" panose="020E0502060401010101" pitchFamily="34" charset="-79"/>
                <a:ea typeface="Arial"/>
                <a:cs typeface="David" panose="020E0502060401010101" pitchFamily="34" charset="-79"/>
                <a:sym typeface="Arial"/>
              </a:rPr>
              <a:t>2.2 מסך לצפייה בהיסטוריית נוכחות של תלמיד בתצוגת לוח שנה.</a:t>
            </a:r>
          </a:p>
          <a:p>
            <a:pPr marL="914400" lvl="1" indent="-457200">
              <a:lnSpc>
                <a:spcPct val="100000"/>
              </a:lnSpc>
              <a:spcBef>
                <a:spcPts val="0"/>
              </a:spcBef>
              <a:buClr>
                <a:schemeClr val="lt1"/>
              </a:buClr>
              <a:buSzPts val="1800"/>
              <a:buFont typeface="+mj-lt"/>
              <a:buAutoNum type="arabicPeriod"/>
            </a:pPr>
            <a:r>
              <a:rPr lang="he-IL" sz="2000" dirty="0">
                <a:latin typeface="David" panose="020E0502060401010101" pitchFamily="34" charset="-79"/>
                <a:ea typeface="Arial"/>
                <a:cs typeface="David" panose="020E0502060401010101" pitchFamily="34" charset="-79"/>
                <a:sym typeface="Arial"/>
              </a:rPr>
              <a:t>2.3 מסך לצפייה בפרטי סטודנטים.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David" panose="020E0502060401010101" pitchFamily="34" charset="-79"/>
                <a:ea typeface="Arial"/>
                <a:cs typeface="David" panose="020E0502060401010101" pitchFamily="34" charset="-79"/>
                <a:sym typeface="Arial"/>
              </a:rPr>
              <a:t>3. מסך לעדכון ודווח נוכחות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David" panose="020E0502060401010101" pitchFamily="34" charset="-79"/>
                <a:ea typeface="Arial"/>
                <a:cs typeface="David" panose="020E0502060401010101" pitchFamily="34" charset="-79"/>
                <a:sym typeface="Arial"/>
              </a:rPr>
              <a:t>4. רכיב זיהוי פנים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David" panose="020E0502060401010101" pitchFamily="34" charset="-79"/>
                <a:ea typeface="Arial"/>
                <a:cs typeface="David" panose="020E0502060401010101" pitchFamily="34" charset="-79"/>
                <a:sym typeface="Arial"/>
              </a:rPr>
              <a:t>5. </a:t>
            </a:r>
            <a:r>
              <a:rPr lang="he-IL" sz="2400" dirty="0">
                <a:latin typeface="David" panose="020E0502060401010101" pitchFamily="34" charset="-79"/>
                <a:ea typeface="Arial"/>
                <a:cs typeface="David" panose="020E0502060401010101" pitchFamily="34" charset="-79"/>
                <a:sym typeface="Arial"/>
              </a:rPr>
              <a:t>מנגנון הפעלת פעולות אוטומטיות במערכת לפי הגדרת זמנים ותדירות של הצוות.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David" panose="020E0502060401010101" pitchFamily="34" charset="-79"/>
                <a:ea typeface="Arial"/>
                <a:cs typeface="David" panose="020E0502060401010101" pitchFamily="34" charset="-79"/>
                <a:sym typeface="Arial"/>
              </a:rPr>
              <a:t>6. מסך הגדרת הגדרות מערכת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David" panose="020E0502060401010101" pitchFamily="34" charset="-79"/>
                <a:ea typeface="Arial"/>
                <a:cs typeface="David" panose="020E0502060401010101" pitchFamily="34" charset="-79"/>
                <a:sym typeface="Arial"/>
              </a:rPr>
              <a:t>7. מסך הגדרת הרשאות</a:t>
            </a:r>
            <a:endParaRPr lang="he-IL" sz="2400" b="0" i="0" u="none" strike="noStrike" cap="none" dirty="0">
              <a:latin typeface="David" panose="020E0502060401010101" pitchFamily="34" charset="-79"/>
              <a:ea typeface="Arial"/>
              <a:cs typeface="David" panose="020E0502060401010101" pitchFamily="34" charset="-79"/>
              <a:sym typeface="Arial"/>
            </a:endParaRPr>
          </a:p>
          <a:p>
            <a:pPr marL="0" marR="0" lvl="0" indent="0" algn="r" rtl="1">
              <a:lnSpc>
                <a:spcPct val="100000"/>
              </a:lnSpc>
              <a:spcBef>
                <a:spcPts val="0"/>
              </a:spcBef>
              <a:spcAft>
                <a:spcPts val="0"/>
              </a:spcAft>
              <a:buClr>
                <a:schemeClr val="lt1"/>
              </a:buClr>
              <a:buSzPts val="1800"/>
              <a:buNone/>
            </a:pPr>
            <a:r>
              <a:rPr lang="he-IL" sz="2400" b="0" i="0" u="none" strike="noStrike" cap="none" dirty="0">
                <a:latin typeface="David" panose="020E0502060401010101" pitchFamily="34" charset="-79"/>
                <a:ea typeface="Arial"/>
                <a:cs typeface="David" panose="020E0502060401010101" pitchFamily="34" charset="-79"/>
                <a:sym typeface="Arial"/>
              </a:rPr>
              <a:t> </a:t>
            </a:r>
            <a:endParaRPr lang="he-IL" sz="2400" dirty="0">
              <a:latin typeface="David" panose="020E0502060401010101" pitchFamily="34" charset="-79"/>
              <a:cs typeface="David" panose="020E0502060401010101" pitchFamily="34" charset="-79"/>
            </a:endParaRPr>
          </a:p>
          <a:p>
            <a:pPr marL="0" indent="0">
              <a:buNone/>
            </a:pPr>
            <a:endParaRPr lang="he-IL" sz="2400" dirty="0">
              <a:latin typeface="David" panose="020E0502060401010101" pitchFamily="34" charset="-79"/>
              <a:cs typeface="David" panose="020E0502060401010101" pitchFamily="34" charset="-79"/>
            </a:endParaRPr>
          </a:p>
        </p:txBody>
      </p:sp>
      <p:pic>
        <p:nvPicPr>
          <p:cNvPr id="4" name="תמונה 3">
            <a:extLst>
              <a:ext uri="{FF2B5EF4-FFF2-40B4-BE49-F238E27FC236}">
                <a16:creationId xmlns:a16="http://schemas.microsoft.com/office/drawing/2014/main" id="{96CF5477-703E-412F-AD5C-98AAD45FAF64}"/>
              </a:ext>
            </a:extLst>
          </p:cNvPr>
          <p:cNvPicPr>
            <a:picLocks noChangeAspect="1"/>
          </p:cNvPicPr>
          <p:nvPr/>
        </p:nvPicPr>
        <p:blipFill>
          <a:blip r:embed="rId3"/>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40592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A9488E92-0718-47A3-9D9E-E8A798C94A2E}"/>
              </a:ext>
            </a:extLst>
          </p:cNvPr>
          <p:cNvPicPr>
            <a:picLocks noChangeAspect="1"/>
          </p:cNvPicPr>
          <p:nvPr/>
        </p:nvPicPr>
        <p:blipFill>
          <a:blip r:embed="rId2"/>
          <a:stretch>
            <a:fillRect/>
          </a:stretch>
        </p:blipFill>
        <p:spPr>
          <a:xfrm>
            <a:off x="2314680" y="1145666"/>
            <a:ext cx="7192651" cy="2109895"/>
          </a:xfrm>
          <a:prstGeom prst="rect">
            <a:avLst/>
          </a:prstGeom>
        </p:spPr>
      </p:pic>
      <p:pic>
        <p:nvPicPr>
          <p:cNvPr id="8" name="תמונה 7">
            <a:extLst>
              <a:ext uri="{FF2B5EF4-FFF2-40B4-BE49-F238E27FC236}">
                <a16:creationId xmlns:a16="http://schemas.microsoft.com/office/drawing/2014/main" id="{DDFD3201-B982-44DA-9A27-806082B1A129}"/>
              </a:ext>
            </a:extLst>
          </p:cNvPr>
          <p:cNvPicPr>
            <a:picLocks noChangeAspect="1"/>
          </p:cNvPicPr>
          <p:nvPr/>
        </p:nvPicPr>
        <p:blipFill>
          <a:blip r:embed="rId3"/>
          <a:stretch>
            <a:fillRect/>
          </a:stretch>
        </p:blipFill>
        <p:spPr>
          <a:xfrm>
            <a:off x="320511" y="3923700"/>
            <a:ext cx="5222450" cy="2231360"/>
          </a:xfrm>
          <a:prstGeom prst="rect">
            <a:avLst/>
          </a:prstGeom>
        </p:spPr>
      </p:pic>
      <p:sp>
        <p:nvSpPr>
          <p:cNvPr id="5" name="כותרת 1">
            <a:extLst>
              <a:ext uri="{FF2B5EF4-FFF2-40B4-BE49-F238E27FC236}">
                <a16:creationId xmlns:a16="http://schemas.microsoft.com/office/drawing/2014/main" id="{29105744-8072-4B20-AB07-992994EE9F88}"/>
              </a:ext>
            </a:extLst>
          </p:cNvPr>
          <p:cNvSpPr>
            <a:spLocks noGrp="1"/>
          </p:cNvSpPr>
          <p:nvPr>
            <p:ph type="title"/>
          </p:nvPr>
        </p:nvSpPr>
        <p:spPr>
          <a:xfrm>
            <a:off x="762785" y="-27825"/>
            <a:ext cx="10515600" cy="1325563"/>
          </a:xfrm>
        </p:spPr>
        <p:txBody>
          <a:bodyPr/>
          <a:lstStyle/>
          <a:p>
            <a:r>
              <a:rPr lang="he-IL" dirty="0">
                <a:solidFill>
                  <a:srgbClr val="F73B83"/>
                </a:solidFill>
                <a:cs typeface="David" panose="020E0502060401010101" pitchFamily="34" charset="-79"/>
              </a:rPr>
              <a:t>שלב ו': הטמעה ותמיכה</a:t>
            </a:r>
            <a:endParaRPr lang="he-IL" dirty="0">
              <a:solidFill>
                <a:srgbClr val="F73B83"/>
              </a:solidFill>
            </a:endParaRPr>
          </a:p>
        </p:txBody>
      </p:sp>
      <p:pic>
        <p:nvPicPr>
          <p:cNvPr id="2" name="תמונה 1">
            <a:extLst>
              <a:ext uri="{FF2B5EF4-FFF2-40B4-BE49-F238E27FC236}">
                <a16:creationId xmlns:a16="http://schemas.microsoft.com/office/drawing/2014/main" id="{6968416E-8401-4987-9B11-0016D8CDE2A9}"/>
              </a:ext>
            </a:extLst>
          </p:cNvPr>
          <p:cNvPicPr>
            <a:picLocks noChangeAspect="1"/>
          </p:cNvPicPr>
          <p:nvPr/>
        </p:nvPicPr>
        <p:blipFill>
          <a:blip r:embed="rId4"/>
          <a:stretch>
            <a:fillRect/>
          </a:stretch>
        </p:blipFill>
        <p:spPr>
          <a:xfrm>
            <a:off x="6071557" y="4186961"/>
            <a:ext cx="5799932" cy="2209644"/>
          </a:xfrm>
          <a:prstGeom prst="rect">
            <a:avLst/>
          </a:prstGeom>
        </p:spPr>
      </p:pic>
      <p:sp>
        <p:nvSpPr>
          <p:cNvPr id="3" name="מלבן 2">
            <a:extLst>
              <a:ext uri="{FF2B5EF4-FFF2-40B4-BE49-F238E27FC236}">
                <a16:creationId xmlns:a16="http://schemas.microsoft.com/office/drawing/2014/main" id="{5621A882-97A5-4A81-8A33-DE48D5B64F0B}"/>
              </a:ext>
            </a:extLst>
          </p:cNvPr>
          <p:cNvSpPr/>
          <p:nvPr/>
        </p:nvSpPr>
        <p:spPr>
          <a:xfrm>
            <a:off x="2314681" y="1112748"/>
            <a:ext cx="7192651" cy="2109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ln w="0"/>
              <a:solidFill>
                <a:schemeClr val="tx1"/>
              </a:solidFill>
              <a:effectLst>
                <a:outerShdw blurRad="38100" dist="19050" dir="2700000" algn="tl" rotWithShape="0">
                  <a:schemeClr val="dk1">
                    <a:alpha val="40000"/>
                  </a:schemeClr>
                </a:outerShdw>
              </a:effectLst>
              <a:cs typeface="David" panose="020E0502060401010101" pitchFamily="34" charset="-79"/>
            </a:endParaRPr>
          </a:p>
        </p:txBody>
      </p:sp>
      <p:sp>
        <p:nvSpPr>
          <p:cNvPr id="6" name="מלבן 5">
            <a:extLst>
              <a:ext uri="{FF2B5EF4-FFF2-40B4-BE49-F238E27FC236}">
                <a16:creationId xmlns:a16="http://schemas.microsoft.com/office/drawing/2014/main" id="{3C50DDDC-FB63-4523-999C-FDBDC362DEE5}"/>
              </a:ext>
            </a:extLst>
          </p:cNvPr>
          <p:cNvSpPr/>
          <p:nvPr/>
        </p:nvSpPr>
        <p:spPr>
          <a:xfrm>
            <a:off x="320511" y="3923700"/>
            <a:ext cx="5486400" cy="2684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cxnSp>
        <p:nvCxnSpPr>
          <p:cNvPr id="15" name="מחבר חץ ישר 14">
            <a:extLst>
              <a:ext uri="{FF2B5EF4-FFF2-40B4-BE49-F238E27FC236}">
                <a16:creationId xmlns:a16="http://schemas.microsoft.com/office/drawing/2014/main" id="{1E94DF22-6D24-47D9-9ECD-C07DAA034777}"/>
              </a:ext>
            </a:extLst>
          </p:cNvPr>
          <p:cNvCxnSpPr/>
          <p:nvPr/>
        </p:nvCxnSpPr>
        <p:spPr>
          <a:xfrm flipH="1">
            <a:off x="1244338" y="2969443"/>
            <a:ext cx="1819373" cy="1282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מלבן 15">
            <a:extLst>
              <a:ext uri="{FF2B5EF4-FFF2-40B4-BE49-F238E27FC236}">
                <a16:creationId xmlns:a16="http://schemas.microsoft.com/office/drawing/2014/main" id="{9FBB3C52-B84D-46BB-95F5-C60D7A4402B4}"/>
              </a:ext>
            </a:extLst>
          </p:cNvPr>
          <p:cNvSpPr/>
          <p:nvPr/>
        </p:nvSpPr>
        <p:spPr>
          <a:xfrm>
            <a:off x="6096000" y="4166647"/>
            <a:ext cx="5775489" cy="2243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cs typeface="David" panose="020E0502060401010101" pitchFamily="34" charset="-79"/>
            </a:endParaRPr>
          </a:p>
        </p:txBody>
      </p:sp>
      <p:cxnSp>
        <p:nvCxnSpPr>
          <p:cNvPr id="18" name="מחבר חץ ישר 17">
            <a:extLst>
              <a:ext uri="{FF2B5EF4-FFF2-40B4-BE49-F238E27FC236}">
                <a16:creationId xmlns:a16="http://schemas.microsoft.com/office/drawing/2014/main" id="{C8F62FE7-52B4-40BC-8189-9090076E3C0F}"/>
              </a:ext>
            </a:extLst>
          </p:cNvPr>
          <p:cNvCxnSpPr/>
          <p:nvPr/>
        </p:nvCxnSpPr>
        <p:spPr>
          <a:xfrm>
            <a:off x="3516198" y="3222643"/>
            <a:ext cx="3365369" cy="1368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תיבת טקסט 18">
            <a:extLst>
              <a:ext uri="{FF2B5EF4-FFF2-40B4-BE49-F238E27FC236}">
                <a16:creationId xmlns:a16="http://schemas.microsoft.com/office/drawing/2014/main" id="{11DEF1A0-1075-4D79-A719-2EFA3A48B32F}"/>
              </a:ext>
            </a:extLst>
          </p:cNvPr>
          <p:cNvSpPr txBox="1"/>
          <p:nvPr/>
        </p:nvSpPr>
        <p:spPr>
          <a:xfrm>
            <a:off x="9181706" y="1164094"/>
            <a:ext cx="2837969" cy="923330"/>
          </a:xfrm>
          <a:prstGeom prst="rect">
            <a:avLst/>
          </a:prstGeom>
          <a:noFill/>
        </p:spPr>
        <p:txBody>
          <a:bodyPr wrap="square" rtlCol="1">
            <a:spAutoFit/>
          </a:bodyPr>
          <a:lstStyle/>
          <a:p>
            <a:r>
              <a:rPr lang="he-IL" dirty="0">
                <a:cs typeface="David" panose="020E0502060401010101" pitchFamily="34" charset="-79"/>
              </a:rPr>
              <a:t>החשבון שלי ב </a:t>
            </a:r>
            <a:r>
              <a:rPr lang="en-US" dirty="0"/>
              <a:t>Render </a:t>
            </a:r>
            <a:r>
              <a:rPr lang="he-IL" dirty="0">
                <a:cs typeface="David" panose="020E0502060401010101" pitchFamily="34" charset="-79"/>
              </a:rPr>
              <a:t> עם הסרוויס </a:t>
            </a:r>
            <a:r>
              <a:rPr lang="he-IL" dirty="0" err="1">
                <a:cs typeface="David" panose="020E0502060401010101" pitchFamily="34" charset="-79"/>
              </a:rPr>
              <a:t>והאפליקצייה</a:t>
            </a:r>
            <a:r>
              <a:rPr lang="he-IL" dirty="0">
                <a:cs typeface="David" panose="020E0502060401010101" pitchFamily="34" charset="-79"/>
              </a:rPr>
              <a:t> שהעליתי בהצלחה</a:t>
            </a:r>
          </a:p>
        </p:txBody>
      </p:sp>
      <p:pic>
        <p:nvPicPr>
          <p:cNvPr id="12" name="תמונה 11">
            <a:extLst>
              <a:ext uri="{FF2B5EF4-FFF2-40B4-BE49-F238E27FC236}">
                <a16:creationId xmlns:a16="http://schemas.microsoft.com/office/drawing/2014/main" id="{5C90396D-1DB2-436F-8330-F42830DDAA78}"/>
              </a:ext>
            </a:extLst>
          </p:cNvPr>
          <p:cNvPicPr>
            <a:picLocks noChangeAspect="1"/>
          </p:cNvPicPr>
          <p:nvPr/>
        </p:nvPicPr>
        <p:blipFill>
          <a:blip r:embed="rId5"/>
          <a:stretch>
            <a:fillRect/>
          </a:stretch>
        </p:blipFill>
        <p:spPr>
          <a:xfrm>
            <a:off x="102438" y="117294"/>
            <a:ext cx="3413760" cy="862275"/>
          </a:xfrm>
          <a:prstGeom prst="rect">
            <a:avLst/>
          </a:prstGeom>
        </p:spPr>
      </p:pic>
    </p:spTree>
    <p:extLst>
      <p:ext uri="{BB962C8B-B14F-4D97-AF65-F5344CB8AC3E}">
        <p14:creationId xmlns:p14="http://schemas.microsoft.com/office/powerpoint/2010/main" val="597309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680B0A-1BF5-AA8E-B468-401E39D76500}"/>
              </a:ext>
            </a:extLst>
          </p:cNvPr>
          <p:cNvSpPr>
            <a:spLocks noGrp="1"/>
          </p:cNvSpPr>
          <p:nvPr>
            <p:ph type="title"/>
          </p:nvPr>
        </p:nvSpPr>
        <p:spPr/>
        <p:txBody>
          <a:bodyPr/>
          <a:lstStyle/>
          <a:p>
            <a:r>
              <a:rPr lang="iw-IL" dirty="0">
                <a:solidFill>
                  <a:srgbClr val="F73B83"/>
                </a:solidFill>
                <a:cs typeface="David" panose="020E0502060401010101" pitchFamily="34" charset="-79"/>
              </a:rPr>
              <a:t>סיכום ומסקנות</a:t>
            </a:r>
            <a:r>
              <a:rPr lang="he-IL" dirty="0">
                <a:solidFill>
                  <a:srgbClr val="F73B83"/>
                </a:solidFill>
                <a:cs typeface="David" panose="020E0502060401010101" pitchFamily="34" charset="-79"/>
              </a:rPr>
              <a:t>:</a:t>
            </a:r>
          </a:p>
        </p:txBody>
      </p:sp>
      <p:sp>
        <p:nvSpPr>
          <p:cNvPr id="3" name="מציין מיקום תוכן 2">
            <a:extLst>
              <a:ext uri="{FF2B5EF4-FFF2-40B4-BE49-F238E27FC236}">
                <a16:creationId xmlns:a16="http://schemas.microsoft.com/office/drawing/2014/main" id="{DE67A3D4-AD46-7FE3-BE3C-4C194407B77E}"/>
              </a:ext>
            </a:extLst>
          </p:cNvPr>
          <p:cNvSpPr>
            <a:spLocks noGrp="1"/>
          </p:cNvSpPr>
          <p:nvPr>
            <p:ph idx="1"/>
          </p:nvPr>
        </p:nvSpPr>
        <p:spPr/>
        <p:txBody>
          <a:bodyPr>
            <a:normAutofit fontScale="62500" lnSpcReduction="20000"/>
          </a:bodyPr>
          <a:lstStyle/>
          <a:p>
            <a:pPr marL="0" marR="0" lvl="0" indent="0" algn="r" rtl="1">
              <a:lnSpc>
                <a:spcPct val="100000"/>
              </a:lnSpc>
              <a:spcBef>
                <a:spcPts val="0"/>
              </a:spcBef>
              <a:spcAft>
                <a:spcPts val="0"/>
              </a:spcAft>
              <a:buClr>
                <a:schemeClr val="lt1"/>
              </a:buClr>
              <a:buSzPts val="1800"/>
              <a:buNone/>
            </a:pPr>
            <a:r>
              <a:rPr lang="iw-IL" sz="2800" b="1" i="0" u="none" strike="noStrike" cap="none" dirty="0">
                <a:latin typeface="David" panose="020E0502060401010101" pitchFamily="34" charset="-79"/>
                <a:ea typeface="Arial"/>
                <a:sym typeface="Arial"/>
              </a:rPr>
              <a:t>סיכום כללי</a:t>
            </a:r>
            <a:r>
              <a:rPr lang="he-IL" dirty="0">
                <a:latin typeface="David" panose="020E0502060401010101" pitchFamily="34" charset="-79"/>
                <a:ea typeface="Arial"/>
                <a:sym typeface="Arial"/>
              </a:rPr>
              <a:t>:</a:t>
            </a:r>
          </a:p>
          <a:p>
            <a:pPr marL="0" marR="0" lvl="0" indent="0" algn="r" rtl="1">
              <a:lnSpc>
                <a:spcPct val="100000"/>
              </a:lnSpc>
              <a:spcBef>
                <a:spcPts val="0"/>
              </a:spcBef>
              <a:spcAft>
                <a:spcPts val="0"/>
              </a:spcAft>
              <a:buClr>
                <a:schemeClr val="lt1"/>
              </a:buClr>
              <a:buSzPts val="1800"/>
              <a:buNone/>
            </a:pPr>
            <a:r>
              <a:rPr lang="iw-IL" sz="2800" dirty="0">
                <a:latin typeface="David" panose="020E0502060401010101" pitchFamily="34" charset="-79"/>
                <a:ea typeface="Arial"/>
                <a:sym typeface="Arial"/>
              </a:rPr>
              <a:t>הפרויקט נחל הצלחה בזכות עבודה משותפת של הצוות, שימוש בטכנולוגיות מתקדמות וארכיטקטורת מיקרו-סרוויסים מבוזרת. המערכת מאפשרת ניהול קורסים, שיעורים ומסמכים בצורה יעילה ונוחה, תוך שמירה על חוויית משתמש גבוהה. הפרויקט הושק בהצלחה לענן וממשיך להיות מתוחזק ומשודרג באופן שוטף.</a:t>
            </a:r>
            <a:endParaRPr lang="he-IL" sz="2800" dirty="0">
              <a:latin typeface="David" panose="020E0502060401010101" pitchFamily="34" charset="-79"/>
              <a:ea typeface="Arial"/>
              <a:sym typeface="Arial"/>
            </a:endParaRPr>
          </a:p>
          <a:p>
            <a:pPr marL="0" marR="0" lvl="0" indent="0" algn="r" rtl="1">
              <a:lnSpc>
                <a:spcPct val="100000"/>
              </a:lnSpc>
              <a:spcBef>
                <a:spcPts val="0"/>
              </a:spcBef>
              <a:spcAft>
                <a:spcPts val="0"/>
              </a:spcAft>
              <a:buClr>
                <a:schemeClr val="lt1"/>
              </a:buClr>
              <a:buSzPts val="1800"/>
              <a:buNone/>
            </a:pPr>
            <a:endParaRPr lang="iw-IL" dirty="0"/>
          </a:p>
          <a:p>
            <a:pPr marL="0" marR="0" lvl="0" indent="0" algn="r" rtl="1">
              <a:lnSpc>
                <a:spcPct val="100000"/>
              </a:lnSpc>
              <a:spcBef>
                <a:spcPts val="0"/>
              </a:spcBef>
              <a:spcAft>
                <a:spcPts val="0"/>
              </a:spcAft>
              <a:buClr>
                <a:schemeClr val="lt1"/>
              </a:buClr>
              <a:buSzPts val="1800"/>
              <a:buNone/>
            </a:pPr>
            <a:r>
              <a:rPr lang="iw-IL" sz="2800" b="1" i="0" u="none" strike="noStrike" cap="none" dirty="0">
                <a:latin typeface="David" panose="020E0502060401010101" pitchFamily="34" charset="-79"/>
                <a:ea typeface="Arial"/>
                <a:sym typeface="Arial"/>
              </a:rPr>
              <a:t>מסקנות אישיות</a:t>
            </a:r>
            <a:r>
              <a:rPr lang="he-IL" sz="2800" b="1" i="0" u="none" strike="noStrike" cap="none" dirty="0">
                <a:latin typeface="David" panose="020E0502060401010101" pitchFamily="34" charset="-79"/>
                <a:ea typeface="Arial"/>
                <a:sym typeface="Arial"/>
              </a:rPr>
              <a:t>:</a:t>
            </a:r>
          </a:p>
          <a:p>
            <a:pPr marL="0" marR="0" lvl="0" indent="0" algn="r" rtl="1">
              <a:lnSpc>
                <a:spcPct val="100000"/>
              </a:lnSpc>
              <a:spcBef>
                <a:spcPts val="0"/>
              </a:spcBef>
              <a:spcAft>
                <a:spcPts val="0"/>
              </a:spcAft>
              <a:buClr>
                <a:schemeClr val="lt1"/>
              </a:buClr>
              <a:buSzPts val="1800"/>
              <a:buNone/>
            </a:pPr>
            <a:r>
              <a:rPr lang="he-IL" sz="2800" i="0" u="none" strike="noStrike" cap="none" dirty="0">
                <a:latin typeface="David" panose="020E0502060401010101" pitchFamily="34" charset="-79"/>
                <a:ea typeface="Arial"/>
                <a:sym typeface="Arial"/>
              </a:rPr>
              <a:t>כמפורט בפרק שמונה- צברתי ידע רב וחדש בטכנולוגיות חדשניות וחכמות, למדתי נהלי עבודה </a:t>
            </a:r>
            <a:r>
              <a:rPr lang="he-IL" dirty="0"/>
              <a:t>במתודולוגיית </a:t>
            </a:r>
            <a:r>
              <a:rPr lang="he-IL" dirty="0" err="1"/>
              <a:t>אדג'ייל</a:t>
            </a:r>
            <a:r>
              <a:rPr lang="en-US" dirty="0"/>
              <a:t>(Agile)</a:t>
            </a:r>
            <a:r>
              <a:rPr lang="he-IL" dirty="0"/>
              <a:t>,</a:t>
            </a:r>
            <a:r>
              <a:rPr lang="en-US" dirty="0"/>
              <a:t> </a:t>
            </a:r>
            <a:r>
              <a:rPr lang="he-IL" sz="2800" i="0" u="none" strike="noStrike" cap="none" dirty="0">
                <a:latin typeface="David" panose="020E0502060401010101" pitchFamily="34" charset="-79"/>
                <a:ea typeface="Arial"/>
                <a:sym typeface="Arial"/>
              </a:rPr>
              <a:t>התמודדתי עם אתגרים בפיתוח ו</a:t>
            </a:r>
            <a:r>
              <a:rPr lang="he-IL" sz="2800" b="0" i="0" u="none" strike="noStrike" cap="none" dirty="0">
                <a:latin typeface="David" panose="020E0502060401010101" pitchFamily="34" charset="-79"/>
                <a:ea typeface="Arial"/>
                <a:sym typeface="Arial"/>
              </a:rPr>
              <a:t>פתרתי באגים שונים במהלך הפיתוח.</a:t>
            </a:r>
          </a:p>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David" panose="020E0502060401010101" pitchFamily="34" charset="-79"/>
              <a:ea typeface="Arial"/>
              <a:sym typeface="Arial"/>
            </a:endParaRPr>
          </a:p>
          <a:p>
            <a:r>
              <a:rPr lang="iw-IL" sz="2800" b="1" i="0" u="none" strike="noStrike" cap="none" dirty="0">
                <a:latin typeface="David" panose="020E0502060401010101" pitchFamily="34" charset="-79"/>
                <a:ea typeface="Arial"/>
                <a:sym typeface="Arial"/>
              </a:rPr>
              <a:t>תרומה לפרויקט ולחברה:</a:t>
            </a:r>
            <a:endParaRPr lang="en-US" sz="2800" b="1" i="0" u="none" strike="noStrike" cap="none" dirty="0">
              <a:latin typeface="David" panose="020E0502060401010101" pitchFamily="34" charset="-79"/>
              <a:ea typeface="Arial"/>
              <a:sym typeface="Arial"/>
            </a:endParaRPr>
          </a:p>
          <a:p>
            <a:pPr marL="0" indent="0">
              <a:buNone/>
            </a:pPr>
            <a:r>
              <a:rPr lang="he-IL" sz="2800" b="1" i="0" u="none" strike="noStrike" cap="none" dirty="0">
                <a:latin typeface="David" panose="020E0502060401010101" pitchFamily="34" charset="-79"/>
                <a:ea typeface="Arial"/>
                <a:sym typeface="Arial"/>
              </a:rPr>
              <a:t>לה</a:t>
            </a:r>
            <a:r>
              <a:rPr lang="he-IL" b="1" dirty="0">
                <a:latin typeface="David" panose="020E0502060401010101" pitchFamily="34" charset="-79"/>
                <a:ea typeface="Arial"/>
                <a:sym typeface="Arial"/>
              </a:rPr>
              <a:t>לן התרשמות המובילה הטכנולוגית:</a:t>
            </a:r>
            <a:br>
              <a:rPr lang="en-US" sz="2800" b="1" i="0" u="none" strike="noStrike" cap="none" dirty="0">
                <a:latin typeface="David" panose="020E0502060401010101" pitchFamily="34" charset="-79"/>
                <a:ea typeface="Arial"/>
                <a:sym typeface="Arial"/>
              </a:rPr>
            </a:br>
            <a:br>
              <a:rPr lang="en-US" sz="2800" b="1" i="0" u="none" strike="noStrike" cap="none" dirty="0">
                <a:latin typeface="David" panose="020E0502060401010101" pitchFamily="34" charset="-79"/>
                <a:ea typeface="Arial"/>
                <a:sym typeface="Arial"/>
              </a:rPr>
            </a:br>
            <a:r>
              <a:rPr lang="he-IL" dirty="0"/>
              <a:t>המפתחת אביטל </a:t>
            </a:r>
            <a:r>
              <a:rPr lang="he-IL" dirty="0" err="1"/>
              <a:t>איסקוב</a:t>
            </a:r>
            <a:r>
              <a:rPr lang="he-IL" dirty="0"/>
              <a:t> הוכיחה את עצמה בסטאז' </a:t>
            </a:r>
            <a:r>
              <a:rPr lang="he-IL" dirty="0" err="1"/>
              <a:t>לחלוטין,ביצעה</a:t>
            </a:r>
            <a:r>
              <a:rPr lang="he-IL" dirty="0"/>
              <a:t> משימות מגה מתקדמות באחראיות מלאה בעיקר </a:t>
            </a:r>
            <a:r>
              <a:rPr lang="he-IL" dirty="0" err="1"/>
              <a:t>התתרשמותי</a:t>
            </a:r>
            <a:r>
              <a:rPr lang="he-IL" dirty="0"/>
              <a:t> על מנגנון המתזמן </a:t>
            </a:r>
            <a:r>
              <a:rPr lang="en-US" dirty="0"/>
              <a:t>scheduler-service) </a:t>
            </a:r>
            <a:r>
              <a:rPr lang="he-IL" dirty="0"/>
              <a:t> ) שהקימה ע"י שימוש בכלים </a:t>
            </a:r>
            <a:r>
              <a:rPr lang="he-IL" dirty="0" err="1"/>
              <a:t>מקצועים</a:t>
            </a:r>
            <a:r>
              <a:rPr lang="he-IL" dirty="0"/>
              <a:t> מתקדמים וחדשניים </a:t>
            </a:r>
            <a:r>
              <a:rPr lang="he-IL" dirty="0" err="1"/>
              <a:t>מהתעשיה</a:t>
            </a:r>
            <a:r>
              <a:rPr lang="en-US" dirty="0"/>
              <a:t>(Kafka </a:t>
            </a:r>
            <a:r>
              <a:rPr lang="en-US" dirty="0" err="1"/>
              <a:t>etc</a:t>
            </a:r>
            <a:r>
              <a:rPr lang="en-US" dirty="0"/>
              <a:t> )</a:t>
            </a:r>
            <a:r>
              <a:rPr lang="he-IL" dirty="0"/>
              <a:t> .</a:t>
            </a:r>
          </a:p>
          <a:p>
            <a:pPr marL="0" indent="0">
              <a:buNone/>
            </a:pPr>
            <a:br>
              <a:rPr lang="he-IL" dirty="0"/>
            </a:br>
            <a:endParaRPr lang="he-IL" sz="2800" b="1" i="0" u="none" strike="noStrike" cap="none" dirty="0">
              <a:latin typeface="David" panose="020E0502060401010101" pitchFamily="34" charset="-79"/>
              <a:ea typeface="Arial"/>
              <a:sym typeface="Arial"/>
            </a:endParaRPr>
          </a:p>
        </p:txBody>
      </p:sp>
      <p:pic>
        <p:nvPicPr>
          <p:cNvPr id="4" name="תמונה 3">
            <a:extLst>
              <a:ext uri="{FF2B5EF4-FFF2-40B4-BE49-F238E27FC236}">
                <a16:creationId xmlns:a16="http://schemas.microsoft.com/office/drawing/2014/main" id="{BE39E163-55F4-4A05-8C5E-642DD1511B03}"/>
              </a:ext>
            </a:extLst>
          </p:cNvPr>
          <p:cNvPicPr>
            <a:picLocks noChangeAspect="1"/>
          </p:cNvPicPr>
          <p:nvPr/>
        </p:nvPicPr>
        <p:blipFill>
          <a:blip r:embed="rId2"/>
          <a:stretch>
            <a:fillRect/>
          </a:stretch>
        </p:blipFill>
        <p:spPr>
          <a:xfrm>
            <a:off x="441803" y="5718051"/>
            <a:ext cx="3633675" cy="917823"/>
          </a:xfrm>
          <a:prstGeom prst="rect">
            <a:avLst/>
          </a:prstGeom>
        </p:spPr>
      </p:pic>
    </p:spTree>
    <p:extLst>
      <p:ext uri="{BB962C8B-B14F-4D97-AF65-F5344CB8AC3E}">
        <p14:creationId xmlns:p14="http://schemas.microsoft.com/office/powerpoint/2010/main" val="2151092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61C1FE-562E-4BE6-8190-BD2F58981997}"/>
              </a:ext>
            </a:extLst>
          </p:cNvPr>
          <p:cNvSpPr>
            <a:spLocks noGrp="1"/>
          </p:cNvSpPr>
          <p:nvPr>
            <p:ph type="title"/>
          </p:nvPr>
        </p:nvSpPr>
        <p:spPr/>
        <p:txBody>
          <a:bodyPr/>
          <a:lstStyle/>
          <a:p>
            <a:r>
              <a:rPr lang="he-IL" dirty="0">
                <a:solidFill>
                  <a:srgbClr val="F73B83"/>
                </a:solidFill>
              </a:rPr>
              <a:t>נספחים:</a:t>
            </a:r>
          </a:p>
        </p:txBody>
      </p:sp>
      <p:pic>
        <p:nvPicPr>
          <p:cNvPr id="4" name="תמונה 3">
            <a:extLst>
              <a:ext uri="{FF2B5EF4-FFF2-40B4-BE49-F238E27FC236}">
                <a16:creationId xmlns:a16="http://schemas.microsoft.com/office/drawing/2014/main" id="{ABF064D1-A708-4619-8C98-3E0396B2C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986" y="362675"/>
            <a:ext cx="4209892" cy="5954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תמונה 4">
            <a:extLst>
              <a:ext uri="{FF2B5EF4-FFF2-40B4-BE49-F238E27FC236}">
                <a16:creationId xmlns:a16="http://schemas.microsoft.com/office/drawing/2014/main" id="{5B9A3661-3E9C-4529-A550-7C3F9271B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44" y="272115"/>
            <a:ext cx="4463553" cy="63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תמונה 5">
            <a:extLst>
              <a:ext uri="{FF2B5EF4-FFF2-40B4-BE49-F238E27FC236}">
                <a16:creationId xmlns:a16="http://schemas.microsoft.com/office/drawing/2014/main" id="{E9BB2AED-F597-489C-B51B-76A8248556B8}"/>
              </a:ext>
            </a:extLst>
          </p:cNvPr>
          <p:cNvPicPr>
            <a:picLocks noChangeAspect="1"/>
          </p:cNvPicPr>
          <p:nvPr/>
        </p:nvPicPr>
        <p:blipFill>
          <a:blip r:embed="rId4"/>
          <a:stretch>
            <a:fillRect/>
          </a:stretch>
        </p:blipFill>
        <p:spPr>
          <a:xfrm>
            <a:off x="9243766" y="5886499"/>
            <a:ext cx="2803689" cy="708178"/>
          </a:xfrm>
          <a:prstGeom prst="rect">
            <a:avLst/>
          </a:prstGeom>
        </p:spPr>
      </p:pic>
    </p:spTree>
    <p:extLst>
      <p:ext uri="{BB962C8B-B14F-4D97-AF65-F5344CB8AC3E}">
        <p14:creationId xmlns:p14="http://schemas.microsoft.com/office/powerpoint/2010/main" val="4133708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5867BB69-9710-4BA0-8534-CC79C7F41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240" y="272116"/>
            <a:ext cx="4463552" cy="6313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תמונה 14">
            <a:extLst>
              <a:ext uri="{FF2B5EF4-FFF2-40B4-BE49-F238E27FC236}">
                <a16:creationId xmlns:a16="http://schemas.microsoft.com/office/drawing/2014/main" id="{7FCAD98C-4096-4562-8EC4-511169387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972" y="2338697"/>
            <a:ext cx="4278789" cy="8074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תמונה 17">
            <a:extLst>
              <a:ext uri="{FF2B5EF4-FFF2-40B4-BE49-F238E27FC236}">
                <a16:creationId xmlns:a16="http://schemas.microsoft.com/office/drawing/2014/main" id="{9B5BF578-29BB-4B3C-8BF0-6A9C03BEBEA3}"/>
              </a:ext>
            </a:extLst>
          </p:cNvPr>
          <p:cNvPicPr>
            <a:picLocks noChangeAspect="1"/>
          </p:cNvPicPr>
          <p:nvPr/>
        </p:nvPicPr>
        <p:blipFill>
          <a:blip r:embed="rId4"/>
          <a:stretch>
            <a:fillRect/>
          </a:stretch>
        </p:blipFill>
        <p:spPr>
          <a:xfrm>
            <a:off x="102438" y="117294"/>
            <a:ext cx="3413760" cy="862275"/>
          </a:xfrm>
          <a:prstGeom prst="rect">
            <a:avLst/>
          </a:prstGeom>
        </p:spPr>
      </p:pic>
    </p:spTree>
    <p:extLst>
      <p:ext uri="{BB962C8B-B14F-4D97-AF65-F5344CB8AC3E}">
        <p14:creationId xmlns:p14="http://schemas.microsoft.com/office/powerpoint/2010/main" val="253517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F08357-5E83-EBC1-91BE-BAEDCB2D6A48}"/>
              </a:ext>
            </a:extLst>
          </p:cNvPr>
          <p:cNvSpPr>
            <a:spLocks noGrp="1"/>
          </p:cNvSpPr>
          <p:nvPr>
            <p:ph type="title"/>
          </p:nvPr>
        </p:nvSpPr>
        <p:spPr/>
        <p:txBody>
          <a:bodyPr/>
          <a:lstStyle/>
          <a:p>
            <a:pPr algn="ctr"/>
            <a:r>
              <a:rPr lang="he-IL" dirty="0">
                <a:solidFill>
                  <a:srgbClr val="F73B83"/>
                </a:solidFill>
                <a:cs typeface="David" panose="020E0502060401010101" pitchFamily="34" charset="-79"/>
              </a:rPr>
              <a:t> מטרות הפרויקט:</a:t>
            </a:r>
          </a:p>
        </p:txBody>
      </p:sp>
      <p:sp>
        <p:nvSpPr>
          <p:cNvPr id="3" name="מציין מיקום תוכן 2">
            <a:extLst>
              <a:ext uri="{FF2B5EF4-FFF2-40B4-BE49-F238E27FC236}">
                <a16:creationId xmlns:a16="http://schemas.microsoft.com/office/drawing/2014/main" id="{CFCA45A9-B645-6901-A9A0-159EDC2981FA}"/>
              </a:ext>
            </a:extLst>
          </p:cNvPr>
          <p:cNvSpPr>
            <a:spLocks noGrp="1"/>
          </p:cNvSpPr>
          <p:nvPr>
            <p:ph idx="1"/>
          </p:nvPr>
        </p:nvSpPr>
        <p:spPr>
          <a:xfrm>
            <a:off x="838200" y="1825626"/>
            <a:ext cx="10436258" cy="4021414"/>
          </a:xfrm>
        </p:spPr>
        <p:txBody>
          <a:bodyPr>
            <a:normAutofit fontScale="92500" lnSpcReduction="20000"/>
          </a:bodyPr>
          <a:lstStyle/>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David" panose="020E0502060401010101" pitchFamily="34" charset="-79"/>
              <a:ea typeface="Arial"/>
              <a:cs typeface="David" panose="020E0502060401010101" pitchFamily="34" charset="-79"/>
              <a:sym typeface="Arial"/>
            </a:endParaRPr>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David" panose="020E0502060401010101" pitchFamily="34" charset="-79"/>
                <a:ea typeface="Arial"/>
                <a:cs typeface="David" panose="020E0502060401010101" pitchFamily="34" charset="-79"/>
                <a:sym typeface="Arial"/>
              </a:rPr>
              <a:t>מטרות עיקריות: </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David" panose="020E0502060401010101" pitchFamily="34" charset="-79"/>
                <a:ea typeface="Arial"/>
                <a:cs typeface="David" panose="020E0502060401010101" pitchFamily="34" charset="-79"/>
                <a:sym typeface="Arial"/>
              </a:rPr>
              <a:t>שיפור נגישות המידע, הגברת מעורבות המשתמשים וייעול המשימות הניהוליות.</a:t>
            </a:r>
          </a:p>
          <a:p>
            <a:pPr marL="0" marR="0" lvl="0" indent="0" algn="r" rtl="1">
              <a:lnSpc>
                <a:spcPct val="100000"/>
              </a:lnSpc>
              <a:spcBef>
                <a:spcPts val="0"/>
              </a:spcBef>
              <a:spcAft>
                <a:spcPts val="0"/>
              </a:spcAft>
              <a:buClr>
                <a:schemeClr val="lt1"/>
              </a:buClr>
              <a:buSzPts val="1800"/>
              <a:buNone/>
            </a:pPr>
            <a:endParaRPr lang="he-IL" dirty="0">
              <a:latin typeface="David" panose="020E0502060401010101" pitchFamily="34" charset="-79"/>
              <a:cs typeface="David" panose="020E0502060401010101" pitchFamily="34" charset="-79"/>
            </a:endParaRPr>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David" panose="020E0502060401010101" pitchFamily="34" charset="-79"/>
                <a:ea typeface="Arial"/>
                <a:cs typeface="David" panose="020E0502060401010101" pitchFamily="34" charset="-79"/>
                <a:sym typeface="Arial"/>
              </a:rPr>
              <a:t>תרומה לחברת </a:t>
            </a:r>
            <a:r>
              <a:rPr lang="en-US" b="1" dirty="0" err="1">
                <a:latin typeface="David" panose="020E0502060401010101" pitchFamily="34" charset="-79"/>
                <a:ea typeface="Arial"/>
                <a:cs typeface="David" panose="020E0502060401010101" pitchFamily="34" charset="-79"/>
                <a:sym typeface="Arial"/>
              </a:rPr>
              <a:t>Diversitech</a:t>
            </a:r>
            <a:r>
              <a:rPr lang="he-IL" sz="2800" b="1" i="0" u="none" strike="noStrike" cap="none" dirty="0">
                <a:latin typeface="David" panose="020E0502060401010101" pitchFamily="34" charset="-79"/>
                <a:ea typeface="Arial"/>
                <a:cs typeface="David" panose="020E0502060401010101" pitchFamily="34" charset="-79"/>
                <a:sym typeface="Arial"/>
              </a:rPr>
              <a:t>:</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David" panose="020E0502060401010101" pitchFamily="34" charset="-79"/>
                <a:ea typeface="Arial"/>
                <a:cs typeface="David" panose="020E0502060401010101" pitchFamily="34" charset="-79"/>
                <a:sym typeface="Arial"/>
              </a:rPr>
              <a:t>לספק פרויקט מוצלח ורווחי, להציג את יכולת החברה בפיתוח אתרים ולשפר את תיק העבודות של החברה. </a:t>
            </a:r>
          </a:p>
          <a:p>
            <a:pPr marL="0" marR="0" lvl="0" indent="0" algn="r" rtl="1">
              <a:lnSpc>
                <a:spcPct val="100000"/>
              </a:lnSpc>
              <a:spcBef>
                <a:spcPts val="0"/>
              </a:spcBef>
              <a:spcAft>
                <a:spcPts val="0"/>
              </a:spcAft>
              <a:buClr>
                <a:schemeClr val="lt1"/>
              </a:buClr>
              <a:buSzPts val="1800"/>
              <a:buNone/>
            </a:pPr>
            <a:endParaRPr lang="he-IL" dirty="0">
              <a:latin typeface="David" panose="020E0502060401010101" pitchFamily="34" charset="-79"/>
              <a:cs typeface="David" panose="020E0502060401010101" pitchFamily="34" charset="-79"/>
            </a:endParaRPr>
          </a:p>
          <a:p>
            <a:pPr marL="0" indent="0">
              <a:buNone/>
            </a:pPr>
            <a:r>
              <a:rPr lang="he-IL" b="1" dirty="0">
                <a:latin typeface="David" panose="020E0502060401010101" pitchFamily="34" charset="-79"/>
                <a:cs typeface="David" panose="020E0502060401010101" pitchFamily="34" charset="-79"/>
              </a:rPr>
              <a:t>תרומה לסמינר הישן:</a:t>
            </a:r>
          </a:p>
          <a:p>
            <a:pPr marL="0" indent="0">
              <a:buNone/>
            </a:pPr>
            <a:r>
              <a:rPr lang="he-IL" dirty="0">
                <a:latin typeface="David" panose="020E0502060401010101" pitchFamily="34" charset="-79"/>
                <a:cs typeface="David" panose="020E0502060401010101" pitchFamily="34" charset="-79"/>
              </a:rPr>
              <a:t>מעבר מניהול ידני </a:t>
            </a:r>
            <a:r>
              <a:rPr lang="he-IL" dirty="0" err="1">
                <a:latin typeface="David" panose="020E0502060401010101" pitchFamily="34" charset="-79"/>
                <a:cs typeface="David" panose="020E0502060401010101" pitchFamily="34" charset="-79"/>
              </a:rPr>
              <a:t>לדיגטלי</a:t>
            </a:r>
            <a:r>
              <a:rPr lang="he-IL" dirty="0">
                <a:latin typeface="David" panose="020E0502060401010101" pitchFamily="34" charset="-79"/>
                <a:cs typeface="David" panose="020E0502060401010101" pitchFamily="34" charset="-79"/>
              </a:rPr>
              <a:t> של כל נושאי התלמידות והקורסים. חיסכון באנשי צוות לניהול האגף. הרחבת פעולות המכון באמצעות המערכת שתמהר ותקצר תהליכים.</a:t>
            </a:r>
          </a:p>
        </p:txBody>
      </p:sp>
      <p:pic>
        <p:nvPicPr>
          <p:cNvPr id="4" name="תמונה 3">
            <a:extLst>
              <a:ext uri="{FF2B5EF4-FFF2-40B4-BE49-F238E27FC236}">
                <a16:creationId xmlns:a16="http://schemas.microsoft.com/office/drawing/2014/main" id="{E11A11A2-1AC1-48B5-9BB1-62BBD5CF81C5}"/>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378944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0A725D-DDE8-C33C-5989-EA4EBB696E20}"/>
              </a:ext>
            </a:extLst>
          </p:cNvPr>
          <p:cNvSpPr>
            <a:spLocks noGrp="1"/>
          </p:cNvSpPr>
          <p:nvPr>
            <p:ph type="title"/>
          </p:nvPr>
        </p:nvSpPr>
        <p:spPr/>
        <p:txBody>
          <a:bodyPr>
            <a:normAutofit/>
          </a:bodyPr>
          <a:lstStyle/>
          <a:p>
            <a:pPr algn="ctr"/>
            <a:r>
              <a:rPr lang="he-IL" sz="5400" dirty="0">
                <a:solidFill>
                  <a:srgbClr val="F73B83"/>
                </a:solidFill>
                <a:cs typeface="David" panose="020E0502060401010101" pitchFamily="34" charset="-79"/>
              </a:rPr>
              <a:t>תוכן עניינים - תהליך העבודה:</a:t>
            </a:r>
          </a:p>
        </p:txBody>
      </p:sp>
      <p:sp>
        <p:nvSpPr>
          <p:cNvPr id="3" name="מציין מיקום תוכן 2">
            <a:extLst>
              <a:ext uri="{FF2B5EF4-FFF2-40B4-BE49-F238E27FC236}">
                <a16:creationId xmlns:a16="http://schemas.microsoft.com/office/drawing/2014/main" id="{929A7B95-34AC-06DA-9071-BAB61AC79BC5}"/>
              </a:ext>
            </a:extLst>
          </p:cNvPr>
          <p:cNvSpPr>
            <a:spLocks noGrp="1"/>
          </p:cNvSpPr>
          <p:nvPr>
            <p:ph idx="1"/>
          </p:nvPr>
        </p:nvSpPr>
        <p:spPr>
          <a:xfrm>
            <a:off x="838200" y="1250302"/>
            <a:ext cx="10515600" cy="4588523"/>
          </a:xfrm>
        </p:spPr>
        <p:txBody>
          <a:bodyPr>
            <a:normAutofit lnSpcReduction="10000"/>
          </a:bodyPr>
          <a:lstStyle/>
          <a:p>
            <a:pPr marL="0" lvl="0" indent="0" algn="r" rtl="1">
              <a:lnSpc>
                <a:spcPct val="120000"/>
              </a:lnSpc>
              <a:spcBef>
                <a:spcPts val="0"/>
              </a:spcBef>
              <a:spcAft>
                <a:spcPts val="0"/>
              </a:spcAft>
              <a:buSzPts val="1200"/>
              <a:buNone/>
            </a:pPr>
            <a:endParaRPr lang="he-IL" sz="3200" b="1" dirty="0">
              <a:latin typeface="David" panose="020E0502060401010101" pitchFamily="34" charset="-79"/>
              <a:cs typeface="David" panose="020E0502060401010101" pitchFamily="34" charset="-79"/>
            </a:endParaRPr>
          </a:p>
          <a:p>
            <a:pPr marL="0" lvl="0" indent="0" algn="r" rtl="1">
              <a:lnSpc>
                <a:spcPct val="120000"/>
              </a:lnSpc>
              <a:spcBef>
                <a:spcPts val="0"/>
              </a:spcBef>
              <a:spcAft>
                <a:spcPts val="0"/>
              </a:spcAft>
              <a:buSzPts val="1200"/>
              <a:buNone/>
            </a:pPr>
            <a:r>
              <a:rPr lang="iw-IL" sz="3200" b="1" dirty="0">
                <a:latin typeface="David" panose="020E0502060401010101" pitchFamily="34" charset="-79"/>
                <a:cs typeface="David" panose="020E0502060401010101" pitchFamily="34" charset="-79"/>
              </a:rPr>
              <a:t>שלב</a:t>
            </a:r>
            <a:r>
              <a:rPr lang="he-IL" sz="3200" b="1" dirty="0">
                <a:latin typeface="David" panose="020E0502060401010101" pitchFamily="34" charset="-79"/>
                <a:cs typeface="David" panose="020E0502060401010101" pitchFamily="34" charset="-79"/>
              </a:rPr>
              <a:t> 1:</a:t>
            </a:r>
            <a:r>
              <a:rPr lang="iw-IL" sz="3200" b="1" dirty="0">
                <a:latin typeface="David" panose="020E0502060401010101" pitchFamily="34" charset="-79"/>
                <a:cs typeface="David" panose="020E0502060401010101" pitchFamily="34" charset="-79"/>
              </a:rPr>
              <a:t> היכרות עם החברה והפרויקט</a:t>
            </a:r>
            <a:endParaRPr lang="iw-IL" sz="3200" dirty="0">
              <a:latin typeface="David" panose="020E0502060401010101" pitchFamily="34" charset="-79"/>
              <a:cs typeface="David" panose="020E0502060401010101" pitchFamily="34" charset="-79"/>
            </a:endParaRPr>
          </a:p>
          <a:p>
            <a:pPr marL="0" lvl="0" indent="0" algn="r" rtl="1">
              <a:lnSpc>
                <a:spcPct val="120000"/>
              </a:lnSpc>
              <a:spcBef>
                <a:spcPts val="1000"/>
              </a:spcBef>
              <a:spcAft>
                <a:spcPts val="0"/>
              </a:spcAft>
              <a:buSzPts val="1200"/>
              <a:buNone/>
            </a:pPr>
            <a:r>
              <a:rPr lang="iw-IL" sz="3200" b="1" dirty="0">
                <a:latin typeface="David" panose="020E0502060401010101" pitchFamily="34" charset="-79"/>
                <a:cs typeface="David" panose="020E0502060401010101" pitchFamily="34" charset="-79"/>
              </a:rPr>
              <a:t>שלב</a:t>
            </a:r>
            <a:r>
              <a:rPr lang="he-IL" sz="3200" b="1" dirty="0">
                <a:latin typeface="David" panose="020E0502060401010101" pitchFamily="34" charset="-79"/>
                <a:cs typeface="David" panose="020E0502060401010101" pitchFamily="34" charset="-79"/>
              </a:rPr>
              <a:t> 2: </a:t>
            </a:r>
            <a:r>
              <a:rPr lang="iw-IL" sz="3200" b="1" dirty="0">
                <a:latin typeface="David" panose="020E0502060401010101" pitchFamily="34" charset="-79"/>
                <a:cs typeface="David" panose="020E0502060401010101" pitchFamily="34" charset="-79"/>
              </a:rPr>
              <a:t>אפיון ודרישות</a:t>
            </a:r>
            <a:endParaRPr lang="iw-IL" sz="3200" dirty="0">
              <a:latin typeface="David" panose="020E0502060401010101" pitchFamily="34" charset="-79"/>
              <a:cs typeface="David" panose="020E0502060401010101" pitchFamily="34" charset="-79"/>
            </a:endParaRPr>
          </a:p>
          <a:p>
            <a:pPr marL="0" lvl="0" indent="0" algn="r" rtl="1">
              <a:lnSpc>
                <a:spcPct val="120000"/>
              </a:lnSpc>
              <a:spcBef>
                <a:spcPts val="1000"/>
              </a:spcBef>
              <a:spcAft>
                <a:spcPts val="0"/>
              </a:spcAft>
              <a:buSzPts val="1200"/>
              <a:buNone/>
            </a:pPr>
            <a:r>
              <a:rPr lang="iw-IL" sz="3200" b="1" dirty="0">
                <a:latin typeface="David" panose="020E0502060401010101" pitchFamily="34" charset="-79"/>
                <a:cs typeface="David" panose="020E0502060401010101" pitchFamily="34" charset="-79"/>
              </a:rPr>
              <a:t>שלב </a:t>
            </a:r>
            <a:r>
              <a:rPr lang="he-IL" sz="3200" b="1" dirty="0">
                <a:latin typeface="David" panose="020E0502060401010101" pitchFamily="34" charset="-79"/>
                <a:cs typeface="David" panose="020E0502060401010101" pitchFamily="34" charset="-79"/>
              </a:rPr>
              <a:t>3: </a:t>
            </a:r>
            <a:r>
              <a:rPr lang="iw-IL" sz="3200" b="1" dirty="0">
                <a:latin typeface="David" panose="020E0502060401010101" pitchFamily="34" charset="-79"/>
                <a:cs typeface="David" panose="020E0502060401010101" pitchFamily="34" charset="-79"/>
              </a:rPr>
              <a:t>תכנון</a:t>
            </a:r>
            <a:endParaRPr lang="iw-IL" sz="3200" dirty="0">
              <a:latin typeface="David" panose="020E0502060401010101" pitchFamily="34" charset="-79"/>
              <a:cs typeface="David" panose="020E0502060401010101" pitchFamily="34" charset="-79"/>
            </a:endParaRPr>
          </a:p>
          <a:p>
            <a:pPr marL="0" lvl="0" indent="0" algn="r" rtl="1">
              <a:lnSpc>
                <a:spcPct val="120000"/>
              </a:lnSpc>
              <a:spcBef>
                <a:spcPts val="1000"/>
              </a:spcBef>
              <a:spcAft>
                <a:spcPts val="0"/>
              </a:spcAft>
              <a:buSzPts val="1200"/>
              <a:buNone/>
            </a:pPr>
            <a:r>
              <a:rPr lang="iw-IL" sz="3200" b="1" dirty="0">
                <a:latin typeface="David" panose="020E0502060401010101" pitchFamily="34" charset="-79"/>
                <a:cs typeface="David" panose="020E0502060401010101" pitchFamily="34" charset="-79"/>
              </a:rPr>
              <a:t>שלב </a:t>
            </a:r>
            <a:r>
              <a:rPr lang="he-IL" sz="3200" b="1" dirty="0">
                <a:latin typeface="David" panose="020E0502060401010101" pitchFamily="34" charset="-79"/>
                <a:cs typeface="David" panose="020E0502060401010101" pitchFamily="34" charset="-79"/>
              </a:rPr>
              <a:t>4: </a:t>
            </a:r>
            <a:r>
              <a:rPr lang="iw-IL" sz="3200" b="1" dirty="0">
                <a:latin typeface="David" panose="020E0502060401010101" pitchFamily="34" charset="-79"/>
                <a:cs typeface="David" panose="020E0502060401010101" pitchFamily="34" charset="-79"/>
              </a:rPr>
              <a:t>ביצוע ופיתוח</a:t>
            </a:r>
            <a:endParaRPr lang="iw-IL" sz="3200" dirty="0">
              <a:latin typeface="David" panose="020E0502060401010101" pitchFamily="34" charset="-79"/>
              <a:cs typeface="David" panose="020E0502060401010101" pitchFamily="34" charset="-79"/>
            </a:endParaRPr>
          </a:p>
          <a:p>
            <a:pPr marL="0" lvl="0" indent="0" algn="r" rtl="1">
              <a:lnSpc>
                <a:spcPct val="120000"/>
              </a:lnSpc>
              <a:spcBef>
                <a:spcPts val="1000"/>
              </a:spcBef>
              <a:spcAft>
                <a:spcPts val="0"/>
              </a:spcAft>
              <a:buSzPts val="1200"/>
              <a:buNone/>
            </a:pPr>
            <a:r>
              <a:rPr lang="iw-IL" sz="3200" b="1" dirty="0">
                <a:latin typeface="David" panose="020E0502060401010101" pitchFamily="34" charset="-79"/>
                <a:cs typeface="David" panose="020E0502060401010101" pitchFamily="34" charset="-79"/>
              </a:rPr>
              <a:t>שלב </a:t>
            </a:r>
            <a:r>
              <a:rPr lang="he-IL" sz="3200" b="1" dirty="0">
                <a:latin typeface="David" panose="020E0502060401010101" pitchFamily="34" charset="-79"/>
                <a:cs typeface="David" panose="020E0502060401010101" pitchFamily="34" charset="-79"/>
              </a:rPr>
              <a:t>5: </a:t>
            </a:r>
            <a:r>
              <a:rPr lang="iw-IL" sz="3200" b="1" dirty="0">
                <a:latin typeface="David" panose="020E0502060401010101" pitchFamily="34" charset="-79"/>
                <a:cs typeface="David" panose="020E0502060401010101" pitchFamily="34" charset="-79"/>
              </a:rPr>
              <a:t>בדיקות ואבטחת איכות</a:t>
            </a:r>
            <a:endParaRPr lang="iw-IL" sz="3200" dirty="0">
              <a:latin typeface="David" panose="020E0502060401010101" pitchFamily="34" charset="-79"/>
              <a:cs typeface="David" panose="020E0502060401010101" pitchFamily="34" charset="-79"/>
            </a:endParaRPr>
          </a:p>
          <a:p>
            <a:pPr marL="0" lvl="0" indent="0" algn="r" rtl="1">
              <a:lnSpc>
                <a:spcPct val="120000"/>
              </a:lnSpc>
              <a:spcBef>
                <a:spcPts val="1000"/>
              </a:spcBef>
              <a:spcAft>
                <a:spcPts val="0"/>
              </a:spcAft>
              <a:buSzPts val="1200"/>
              <a:buNone/>
            </a:pPr>
            <a:r>
              <a:rPr lang="iw-IL" sz="3200" b="1" dirty="0">
                <a:latin typeface="David" panose="020E0502060401010101" pitchFamily="34" charset="-79"/>
                <a:cs typeface="David" panose="020E0502060401010101" pitchFamily="34" charset="-79"/>
              </a:rPr>
              <a:t>שלב </a:t>
            </a:r>
            <a:r>
              <a:rPr lang="he-IL" sz="3200" b="1" dirty="0">
                <a:latin typeface="David" panose="020E0502060401010101" pitchFamily="34" charset="-79"/>
                <a:cs typeface="David" panose="020E0502060401010101" pitchFamily="34" charset="-79"/>
              </a:rPr>
              <a:t>6:</a:t>
            </a:r>
            <a:r>
              <a:rPr lang="iw-IL" sz="3200" b="1" dirty="0">
                <a:latin typeface="David" panose="020E0502060401010101" pitchFamily="34" charset="-79"/>
                <a:cs typeface="David" panose="020E0502060401010101" pitchFamily="34" charset="-79"/>
              </a:rPr>
              <a:t> הטמעה ותמיכה</a:t>
            </a:r>
            <a:endParaRPr lang="iw-IL" sz="3200" dirty="0">
              <a:latin typeface="David" panose="020E0502060401010101" pitchFamily="34" charset="-79"/>
              <a:cs typeface="David" panose="020E0502060401010101" pitchFamily="34" charset="-79"/>
            </a:endParaRPr>
          </a:p>
          <a:p>
            <a:endParaRPr lang="he-IL" sz="800" dirty="0">
              <a:latin typeface="David" panose="020E0502060401010101" pitchFamily="34" charset="-79"/>
              <a:cs typeface="David" panose="020E0502060401010101" pitchFamily="34" charset="-79"/>
            </a:endParaRPr>
          </a:p>
        </p:txBody>
      </p:sp>
      <p:pic>
        <p:nvPicPr>
          <p:cNvPr id="4" name="תמונה 3">
            <a:extLst>
              <a:ext uri="{FF2B5EF4-FFF2-40B4-BE49-F238E27FC236}">
                <a16:creationId xmlns:a16="http://schemas.microsoft.com/office/drawing/2014/main" id="{29262049-4C4B-4AF2-B190-6628F3F18A1C}"/>
              </a:ext>
            </a:extLst>
          </p:cNvPr>
          <p:cNvPicPr>
            <a:picLocks noChangeAspect="1"/>
          </p:cNvPicPr>
          <p:nvPr/>
        </p:nvPicPr>
        <p:blipFill>
          <a:blip r:embed="rId2"/>
          <a:stretch>
            <a:fillRect/>
          </a:stretch>
        </p:blipFill>
        <p:spPr>
          <a:xfrm>
            <a:off x="471338" y="5718051"/>
            <a:ext cx="3633675" cy="917823"/>
          </a:xfrm>
          <a:prstGeom prst="rect">
            <a:avLst/>
          </a:prstGeom>
        </p:spPr>
      </p:pic>
    </p:spTree>
    <p:extLst>
      <p:ext uri="{BB962C8B-B14F-4D97-AF65-F5344CB8AC3E}">
        <p14:creationId xmlns:p14="http://schemas.microsoft.com/office/powerpoint/2010/main" val="372802524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9003</TotalTime>
  <Words>2552</Words>
  <Application>Microsoft Office PowerPoint</Application>
  <PresentationFormat>מסך רחב</PresentationFormat>
  <Paragraphs>315</Paragraphs>
  <Slides>73</Slides>
  <Notes>2</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73</vt:i4>
      </vt:variant>
    </vt:vector>
  </HeadingPairs>
  <TitlesOfParts>
    <vt:vector size="80" baseType="lpstr">
      <vt:lpstr>Arial</vt:lpstr>
      <vt:lpstr>Calibri</vt:lpstr>
      <vt:lpstr>Calibri Light</vt:lpstr>
      <vt:lpstr>David</vt:lpstr>
      <vt:lpstr>Gill Sans</vt:lpstr>
      <vt:lpstr>Wingdings</vt:lpstr>
      <vt:lpstr>ערכת נושא Office</vt:lpstr>
      <vt:lpstr>פרויקט סמינר הישן</vt:lpstr>
      <vt:lpstr>הסמינר הישן</vt:lpstr>
      <vt:lpstr>תוכן העניינים:</vt:lpstr>
      <vt:lpstr>מבוא:</vt:lpstr>
      <vt:lpstr>חברת Diversitek</vt:lpstr>
      <vt:lpstr>תיאור לקוח הקצה - הסמינר הישן ירושלים</vt:lpstr>
      <vt:lpstr>תיאור הפרויקט</vt:lpstr>
      <vt:lpstr> מטרות הפרויקט:</vt:lpstr>
      <vt:lpstr>תוכן עניינים - תהליך העבודה:</vt:lpstr>
      <vt:lpstr>שלב א': הכרת החברה והפרויקט</vt:lpstr>
      <vt:lpstr>שלב ב': איפיון ודרישות</vt:lpstr>
      <vt:lpstr>שלב ג': תכנון</vt:lpstr>
      <vt:lpstr>שלב ג': תכנון</vt:lpstr>
      <vt:lpstr>שלב ד': ביצוע ופיתוח</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שלב ד': ביצוע ופיתוח</vt:lpstr>
      <vt:lpstr>צילומי מסך של המשימה</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שלב ד': ביצוע ופיתוח</vt:lpstr>
      <vt:lpstr>מצגת של PowerPoint‏</vt:lpstr>
      <vt:lpstr>מצגת של PowerPoint‏</vt:lpstr>
      <vt:lpstr>מצגת של PowerPoint‏</vt:lpstr>
      <vt:lpstr>מצגת של PowerPoint‏</vt:lpstr>
      <vt:lpstr>מצגת של PowerPoint‏</vt:lpstr>
      <vt:lpstr>מצגת של PowerPoint‏</vt:lpstr>
      <vt:lpstr>שלב ד': ביצוע ופיתוח</vt:lpstr>
      <vt:lpstr>פרויקט: הצגת שיעורים בזמן אמת באמצעות Kafka </vt:lpstr>
      <vt:lpstr>מצגת של PowerPoint‏</vt:lpstr>
      <vt:lpstr>מצגת של PowerPoint‏</vt:lpstr>
      <vt:lpstr>מצגת של PowerPoint‏</vt:lpstr>
      <vt:lpstr>נווטתי לנתיב ההתקנה של  Kafka והפעלתי את  ZooKeeper באמצעות הפקודה: zookeeper-server-start.bat ../../config/zookeeper.properties  ZooKeeper שימש לניהול קואורדינציה בין מופעי Kafka והבטיח תיאום נכון של תהליכים שונים.  הפעלה של Kafka: kafka-server-start.bat ../../config/server.properties Kafka נפתח והתחיל לנהל תורי הודעות מבוזרים, המאפשרים תקשורת בין שירותים שונים. בצילומי המסך שמוצגים ניתן לראות את הפקודות שנרשמו ואת הפלט שהתקבל בעת ההפעלה.</vt:lpstr>
      <vt:lpstr>ClassesSchedulerService</vt:lpstr>
      <vt:lpstr>תזמון משימות שיעורים </vt:lpstr>
      <vt:lpstr>המתודה בונה את הזמן לתזמון מהתאריך הנוכחי והשעה שנמסרה, ולאחר מכן מתזמנת את השיעורים המתאימים על פי הזמן שנבחר באמצעות TaskScheduler.</vt:lpstr>
      <vt:lpstr>תזמון והודעות של שיעורים </vt:lpstr>
      <vt:lpstr>Kafka Producer </vt:lpstr>
      <vt:lpstr>configuration</vt:lpstr>
      <vt:lpstr>Kafka Consumer </vt:lpstr>
      <vt:lpstr>מצגת של PowerPoint‏</vt:lpstr>
      <vt:lpstr>configuration</vt:lpstr>
      <vt:lpstr>אינטגרציה של  WebSocket באנגולר להצגת שיעורים בזמן אמת באמצעות הודעות מ-Kafka </vt:lpstr>
      <vt:lpstr>מצגת של PowerPoint‏</vt:lpstr>
      <vt:lpstr>WebSocketService</vt:lpstr>
      <vt:lpstr>מצגת של PowerPoint‏</vt:lpstr>
      <vt:lpstr>התהליך הכולל (סיכום קודים שקופיות קודמות)</vt:lpstr>
      <vt:lpstr>קומפוננטת שיעורים עתידיים</vt:lpstr>
      <vt:lpstr>צילומי מסך של המשימה</vt:lpstr>
      <vt:lpstr>שלב ה': בדיקות אבטחה ואיכות</vt:lpstr>
      <vt:lpstr>שלב ו': הטמעה ותמיכה</vt:lpstr>
      <vt:lpstr>שלב ו': הטמעה ותמיכה</vt:lpstr>
      <vt:lpstr>מצגת של PowerPoint‏</vt:lpstr>
      <vt:lpstr>שלב ו': הטמעה ותמיכה</vt:lpstr>
      <vt:lpstr>שלב ו': הטמעה ותמיכה</vt:lpstr>
      <vt:lpstr>סיכום ומסקנות:</vt:lpstr>
      <vt:lpstr>נספחים: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סמינר הישן</dc:title>
  <dc:creator>שרי סגל</dc:creator>
  <cp:lastModifiedBy>avital isakov</cp:lastModifiedBy>
  <cp:revision>201</cp:revision>
  <dcterms:created xsi:type="dcterms:W3CDTF">2024-07-21T07:54:55Z</dcterms:created>
  <dcterms:modified xsi:type="dcterms:W3CDTF">2024-08-17T22:08:06Z</dcterms:modified>
</cp:coreProperties>
</file>